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sldIdLst>
    <p:sldId id="256" r:id="rId2"/>
    <p:sldId id="316" r:id="rId3"/>
    <p:sldId id="514" r:id="rId4"/>
    <p:sldId id="297" r:id="rId5"/>
    <p:sldId id="258" r:id="rId6"/>
    <p:sldId id="259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84" r:id="rId15"/>
    <p:sldId id="269" r:id="rId16"/>
    <p:sldId id="270" r:id="rId17"/>
    <p:sldId id="271" r:id="rId18"/>
    <p:sldId id="300" r:id="rId19"/>
    <p:sldId id="298" r:id="rId20"/>
    <p:sldId id="299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262" r:id="rId35"/>
    <p:sldId id="273" r:id="rId36"/>
    <p:sldId id="274" r:id="rId37"/>
    <p:sldId id="275" r:id="rId38"/>
    <p:sldId id="276" r:id="rId39"/>
    <p:sldId id="278" r:id="rId40"/>
    <p:sldId id="279" r:id="rId41"/>
    <p:sldId id="281" r:id="rId42"/>
    <p:sldId id="286" r:id="rId43"/>
    <p:sldId id="287" r:id="rId44"/>
    <p:sldId id="288" r:id="rId45"/>
    <p:sldId id="280" r:id="rId46"/>
    <p:sldId id="282" r:id="rId47"/>
    <p:sldId id="283" r:id="rId48"/>
    <p:sldId id="285" r:id="rId49"/>
    <p:sldId id="290" r:id="rId50"/>
    <p:sldId id="291" r:id="rId51"/>
    <p:sldId id="289" r:id="rId52"/>
    <p:sldId id="292" r:id="rId53"/>
    <p:sldId id="293" r:id="rId54"/>
    <p:sldId id="294" r:id="rId55"/>
    <p:sldId id="295" r:id="rId56"/>
    <p:sldId id="296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49"/>
    <p:restoredTop sz="87143"/>
  </p:normalViewPr>
  <p:slideViewPr>
    <p:cSldViewPr snapToGrid="0" snapToObjects="1">
      <p:cViewPr varScale="1">
        <p:scale>
          <a:sx n="111" d="100"/>
          <a:sy n="111" d="100"/>
        </p:scale>
        <p:origin x="1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F662E-6B15-344C-8639-FAADA27A2642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A56A1-FB27-B449-AC96-6680AE5CF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35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40285-DC6F-0F4D-BF62-29D4260AB7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7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0495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57609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1133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37245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18229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0777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29747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Let's assume we are comparing two means with a t test. Assume that the two means truly differ by a particular amount, and that you perform many experiments with the same sample size. Each experiment will have different values (by chance) so each t test will yield different results. In some experiments, the P value will be less than alpha (usually set to 0.05), so you call the results statistically significant. In other experiments, the P value will be greater than alpha, so you will call the difference not statistically significant.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56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Let's assume we are comparing two means with a t test. Assume that the two means truly differ by a particular amount, and that you perform many experiments with the same sample size. Each experiment will have different values (by chance) so each t test will yield different results. In some experiments, the P value will be less than alpha (usually set to 0.05), so you call the results statistically significant. In other experiments, the P value will be greater than alpha, so you will call the difference not statistically significant.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You've made a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II error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there really is a difference (association, correlation) overall, but random sampling caused your data to not show a statistically significant difference. So your conclusion that the two groups are not really different is incorrect.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5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Computational biologist get to work across different disciplines</a:t>
            </a:r>
          </a:p>
          <a:p>
            <a:r>
              <a:rPr lang="en-US" sz="1800" dirty="0"/>
              <a:t>Collaborate with scientists outside my main field of interest. where I can bring the data analytic skills I have and apply them to new disease areas.</a:t>
            </a:r>
          </a:p>
          <a:p>
            <a:endParaRPr lang="en-US" sz="1800" dirty="0"/>
          </a:p>
          <a:p>
            <a:r>
              <a:rPr lang="en-US" sz="1800" dirty="0"/>
              <a:t>However, my main scientific focus is understanding primary and secondary bone cancers.</a:t>
            </a:r>
          </a:p>
          <a:p>
            <a:endParaRPr lang="en-US" sz="1800" dirty="0"/>
          </a:p>
          <a:p>
            <a:r>
              <a:rPr lang="en-US" sz="1800" dirty="0"/>
              <a:t>At the heart of what the group wants to achieve is treatments for these types of cancers. The way the group attempts to tackle this is by understanding disease from a functional genomic standpoint. However, the lack of relevant genomic assays to understand disease hampers this progress. So a big focus for the group is developing novel single-cell assays to help understand this. </a:t>
            </a:r>
          </a:p>
          <a:p>
            <a:endParaRPr lang="en-US" sz="1800" dirty="0"/>
          </a:p>
          <a:p>
            <a:r>
              <a:rPr lang="en-US" sz="1800" dirty="0" err="1"/>
              <a:t>Im</a:t>
            </a:r>
            <a:r>
              <a:rPr lang="en-US" sz="1800" dirty="0"/>
              <a:t> just giving you a selection here of projects  over the past 2 years in which I have built upon the my skills as both a wet-lab and computational biologist. If I hadn't had the computational training I really </a:t>
            </a:r>
            <a:r>
              <a:rPr lang="en-US" sz="1800" dirty="0" err="1"/>
              <a:t>dont</a:t>
            </a:r>
            <a:r>
              <a:rPr lang="en-US" sz="1800" dirty="0"/>
              <a:t> think my research would have been as productive as it is now.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40285-DC6F-0F4D-BF62-29D4260AB7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35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You've made a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II error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there really is a difference (association, correlation) overall, but random sampling caused your data to not show a statistically significant difference. So your conclusion that the two groups are not really different is incorrect.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06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You've made a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II error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there really is a difference (association, correlation) overall, but random sampling caused your data to not show a statistically significant difference. So your conclusion that the two groups are not really different is incorrect.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5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You've made a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II error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there really is a difference (association, correlation) overall, but random sampling caused your data to not show a statistically significant difference. So your conclusion that the two groups are not really different is incorrect.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84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59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3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38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7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26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33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55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71465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29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191574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66166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64448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293643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491219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45893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973882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71637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18723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20599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40210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226871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661072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461801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90420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092710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21658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476080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58730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8224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85904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70363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40330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4941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51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3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98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6319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25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6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27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4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12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41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83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97E70-D7C1-E14D-8BDF-D190727ED903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9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qs.mc.vanderbilt.edu/shiny/RnaSeqSampleSiz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qs.mc.vanderbilt.edu/shiny/RnaSeqSampleSiz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phpad.com/guides/prism/8/statistics/type_i_ii_and_iii_errors.ht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qs-vumc.shinyapps.io/rnaseqsamplesizeweb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lexdavisscs.shinyapps.io/scs_power_multinomial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85825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Making powerful science: an introduction to NGS experimental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E1AC9-3C08-F543-B8BE-1902B422A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887913"/>
            <a:ext cx="6858000" cy="1655762"/>
          </a:xfrm>
        </p:spPr>
        <p:txBody>
          <a:bodyPr/>
          <a:lstStyle/>
          <a:p>
            <a:r>
              <a:rPr lang="en-US" dirty="0"/>
              <a:t>Ass Prof Adam Cribbs</a:t>
            </a:r>
          </a:p>
          <a:p>
            <a:r>
              <a:rPr lang="en-US" dirty="0"/>
              <a:t>Group leader in systems biology</a:t>
            </a:r>
          </a:p>
          <a:p>
            <a:r>
              <a:rPr lang="en-US" dirty="0" err="1"/>
              <a:t>Botnar</a:t>
            </a:r>
            <a:r>
              <a:rPr lang="en-US" dirty="0"/>
              <a:t> Research Centre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93CAC-CC2D-BE44-8B50-66FA9342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3" y="2238276"/>
            <a:ext cx="4038600" cy="24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44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Power calculations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080C29-C6BF-8E41-9524-768DBBE0C685}"/>
              </a:ext>
            </a:extLst>
          </p:cNvPr>
          <p:cNvSpPr txBox="1"/>
          <p:nvPr/>
        </p:nvSpPr>
        <p:spPr>
          <a:xfrm>
            <a:off x="396478" y="1144229"/>
            <a:ext cx="79224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Power calculations are very important!</a:t>
            </a:r>
          </a:p>
          <a:p>
            <a:r>
              <a:rPr lang="en-US" sz="2800" dirty="0"/>
              <a:t>Pilot data is important for determining this</a:t>
            </a:r>
          </a:p>
          <a:p>
            <a:r>
              <a:rPr lang="en-US" sz="2800" dirty="0"/>
              <a:t> 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45B42C-428A-F945-9BC8-509D8508B311}"/>
              </a:ext>
            </a:extLst>
          </p:cNvPr>
          <p:cNvSpPr/>
          <p:nvPr/>
        </p:nvSpPr>
        <p:spPr>
          <a:xfrm>
            <a:off x="282177" y="6163361"/>
            <a:ext cx="7404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https://cqs.mc.vanderbilt.edu/shiny/RnaSeqSampleSize/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18EC4-3CA5-5E43-A98F-CEBD01F52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18" y="2728374"/>
            <a:ext cx="77978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9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Adequately powered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080C29-C6BF-8E41-9524-768DBBE0C685}"/>
              </a:ext>
            </a:extLst>
          </p:cNvPr>
          <p:cNvSpPr txBox="1"/>
          <p:nvPr/>
        </p:nvSpPr>
        <p:spPr>
          <a:xfrm>
            <a:off x="396478" y="1144229"/>
            <a:ext cx="40469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Too many samples: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Wastes resources and time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Too few samples: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May lack power leading to unreliable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7AB08-4D52-B54B-AAD2-234FD1F1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13" y="1687160"/>
            <a:ext cx="4520110" cy="439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51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much power is enough power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080C29-C6BF-8E41-9524-768DBBE0C685}"/>
              </a:ext>
            </a:extLst>
          </p:cNvPr>
          <p:cNvSpPr txBox="1"/>
          <p:nvPr/>
        </p:nvSpPr>
        <p:spPr>
          <a:xfrm>
            <a:off x="480582" y="1658579"/>
            <a:ext cx="834747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Depends on the purpose of experiment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Just want to look at top expressed genes = not much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To get a comprehensive list of targets = a lot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Power expressed transcripts = a lot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Rare variants = a lot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800" dirty="0"/>
              <a:t>Depends on the variability of the sample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Human samples = very variable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Mouse studies = less variable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Immunology = less variable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Cancer = very variable</a:t>
            </a:r>
          </a:p>
        </p:txBody>
      </p:sp>
    </p:spTree>
    <p:extLst>
      <p:ext uri="{BB962C8B-B14F-4D97-AF65-F5344CB8AC3E}">
        <p14:creationId xmlns:p14="http://schemas.microsoft.com/office/powerpoint/2010/main" val="1601814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many replicates?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CD16443-4E28-BA43-9069-66BE71AF1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1929825"/>
            <a:ext cx="8128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60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Cell line replicates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1BB678F-96E2-4A4C-8B89-F708B8257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42" y="966527"/>
            <a:ext cx="6885517" cy="51587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61B974-2447-9440-95DB-A38AECFF3DC6}"/>
              </a:ext>
            </a:extLst>
          </p:cNvPr>
          <p:cNvSpPr/>
          <p:nvPr/>
        </p:nvSpPr>
        <p:spPr>
          <a:xfrm>
            <a:off x="-132524" y="6211669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www.slideshare.net</a:t>
            </a:r>
            <a:r>
              <a:rPr lang="en-US" dirty="0"/>
              <a:t>/jelena121/</a:t>
            </a:r>
            <a:r>
              <a:rPr lang="en-US" dirty="0" err="1"/>
              <a:t>introduction-to-ngs-experimental-design?qid</a:t>
            </a:r>
            <a:r>
              <a:rPr lang="en-US" dirty="0"/>
              <a:t>=7d0acf70-8728-47ee-ad2d-3f473dea0de8&amp;v=&amp;b=&amp;</a:t>
            </a:r>
            <a:r>
              <a:rPr lang="en-US" dirty="0" err="1"/>
              <a:t>from_search</a:t>
            </a:r>
            <a:r>
              <a:rPr lang="en-US" dirty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3303531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many replicates?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480582" y="1472841"/>
            <a:ext cx="8347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sensitivity, ability or power to detect changes depends on the sample size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688984-FE2F-E441-A754-9E038EA61CD1}"/>
              </a:ext>
            </a:extLst>
          </p:cNvPr>
          <p:cNvSpPr/>
          <p:nvPr/>
        </p:nvSpPr>
        <p:spPr>
          <a:xfrm>
            <a:off x="952069" y="2833523"/>
            <a:ext cx="7404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hlinkClick r:id="rId3"/>
              </a:rPr>
              <a:t>Sample size calculator: </a:t>
            </a:r>
            <a:r>
              <a:rPr lang="en-US" dirty="0">
                <a:hlinkClick r:id="rId3"/>
              </a:rPr>
              <a:t>https://cqs.mc.vanderbilt.edu/shiny/RnaSeqSampleSize/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B128E3-ED85-DE4A-A9B7-03FDDAC2588D}"/>
              </a:ext>
            </a:extLst>
          </p:cNvPr>
          <p:cNvSpPr txBox="1"/>
          <p:nvPr/>
        </p:nvSpPr>
        <p:spPr>
          <a:xfrm>
            <a:off x="398265" y="4011254"/>
            <a:ext cx="83474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However, we live in the real world and there are other factors: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money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the effect 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it representative of the population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Large enough for meaningful results?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3441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many replicates?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-558997" y="1158513"/>
            <a:ext cx="8347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Studies without replicates make everyone cry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77FCFB-4866-8D41-8E9A-234F06B74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591" y="1824612"/>
            <a:ext cx="3641454" cy="2418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5386A4-445A-BF45-9AA4-97DABA559BEB}"/>
              </a:ext>
            </a:extLst>
          </p:cNvPr>
          <p:cNvSpPr txBox="1"/>
          <p:nvPr/>
        </p:nvSpPr>
        <p:spPr>
          <a:xfrm>
            <a:off x="398265" y="4567601"/>
            <a:ext cx="83474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Unless: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It’s a pilot study – to estimate data quality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Its performed on a homogenous tissue – cell line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It’s a simple confirmatory experiment</a:t>
            </a:r>
          </a:p>
        </p:txBody>
      </p:sp>
    </p:spTree>
    <p:extLst>
      <p:ext uri="{BB962C8B-B14F-4D97-AF65-F5344CB8AC3E}">
        <p14:creationId xmlns:p14="http://schemas.microsoft.com/office/powerpoint/2010/main" val="2506913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Minimum number of replicates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144229"/>
            <a:ext cx="8347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Minimum = 3 (cant compute </a:t>
            </a:r>
            <a:r>
              <a:rPr lang="en-US" sz="2800" dirty="0" err="1"/>
              <a:t>s.d.</a:t>
            </a:r>
            <a:r>
              <a:rPr lang="en-US" sz="2800" dirty="0"/>
              <a:t> on less than 3)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Lets you fit statistical distribution more accurately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My recommended minimum = 4/5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Allows for failure of a few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However, it depends on the experiment and other factors discussed before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Failure and improves specificity and sensitivity</a:t>
            </a:r>
          </a:p>
        </p:txBody>
      </p:sp>
    </p:spTree>
    <p:extLst>
      <p:ext uri="{BB962C8B-B14F-4D97-AF65-F5344CB8AC3E}">
        <p14:creationId xmlns:p14="http://schemas.microsoft.com/office/powerpoint/2010/main" val="928090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C8DFA9-2D86-F948-A9AB-FC0CFE022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222224"/>
            <a:ext cx="9308636" cy="148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To determine the correct number of replicated for an experiment you should perform a power calculation</a:t>
            </a:r>
          </a:p>
        </p:txBody>
      </p:sp>
    </p:spTree>
    <p:extLst>
      <p:ext uri="{BB962C8B-B14F-4D97-AF65-F5344CB8AC3E}">
        <p14:creationId xmlns:p14="http://schemas.microsoft.com/office/powerpoint/2010/main" val="2025386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75" y="1804935"/>
            <a:ext cx="4485011" cy="4351338"/>
          </a:xfrm>
        </p:spPr>
        <p:txBody>
          <a:bodyPr/>
          <a:lstStyle/>
          <a:p>
            <a:r>
              <a:rPr lang="en-GB" dirty="0"/>
              <a:t>If there really is a difference (or correlation or association), you might not find it. </a:t>
            </a:r>
          </a:p>
          <a:p>
            <a:r>
              <a:rPr lang="en-GB" dirty="0"/>
              <a:t>It depends on the power of your experiment.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89A51-7C1E-7442-B585-7B0579BC0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336" y="1804935"/>
            <a:ext cx="2855589" cy="3569486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8477FB4C-072C-854E-B35C-248BCCE61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Statistical power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C65E8F-A551-B142-8686-05EB657E71C8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122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3A143-FABB-4419-8242-942D0B28963F}"/>
              </a:ext>
            </a:extLst>
          </p:cNvPr>
          <p:cNvGrpSpPr/>
          <p:nvPr/>
        </p:nvGrpSpPr>
        <p:grpSpPr>
          <a:xfrm>
            <a:off x="960300" y="2435356"/>
            <a:ext cx="314962" cy="314962"/>
            <a:chOff x="2037500" y="3040187"/>
            <a:chExt cx="419949" cy="419949"/>
          </a:xfrm>
          <a:solidFill>
            <a:srgbClr val="FF0000"/>
          </a:solidFill>
        </p:grpSpPr>
        <p:sp>
          <p:nvSpPr>
            <p:cNvPr id="126" name="Circle: Hollow 2">
              <a:extLst>
                <a:ext uri="{FF2B5EF4-FFF2-40B4-BE49-F238E27FC236}">
                  <a16:creationId xmlns:a16="http://schemas.microsoft.com/office/drawing/2014/main" id="{EEB31F12-24DE-47BD-96A4-4772956DE499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8E69175-0207-4400-9307-16A395CEF473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75BF166-7072-4AA4-8069-95FD145B99C4}"/>
              </a:ext>
            </a:extLst>
          </p:cNvPr>
          <p:cNvSpPr/>
          <p:nvPr/>
        </p:nvSpPr>
        <p:spPr>
          <a:xfrm>
            <a:off x="1125855" y="2435356"/>
            <a:ext cx="6892290" cy="3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C6FBDA3-ED66-49D2-BEF6-9F5587F30E48}"/>
              </a:ext>
            </a:extLst>
          </p:cNvPr>
          <p:cNvSpPr/>
          <p:nvPr/>
        </p:nvSpPr>
        <p:spPr>
          <a:xfrm>
            <a:off x="1125855" y="2714599"/>
            <a:ext cx="6892290" cy="3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6436BBC-A00D-493C-B710-ADA6F3F520F5}"/>
              </a:ext>
            </a:extLst>
          </p:cNvPr>
          <p:cNvSpPr/>
          <p:nvPr/>
        </p:nvSpPr>
        <p:spPr>
          <a:xfrm>
            <a:off x="7858991" y="2481583"/>
            <a:ext cx="216000" cy="21602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25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0240128-0CEF-4E48-A50F-6587512F0713}"/>
              </a:ext>
            </a:extLst>
          </p:cNvPr>
          <p:cNvSpPr/>
          <p:nvPr/>
        </p:nvSpPr>
        <p:spPr>
          <a:xfrm>
            <a:off x="3541230" y="2473307"/>
            <a:ext cx="216000" cy="216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25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585456F-2EE4-427D-A3D5-E7B386C6EB30}"/>
              </a:ext>
            </a:extLst>
          </p:cNvPr>
          <p:cNvSpPr/>
          <p:nvPr/>
        </p:nvSpPr>
        <p:spPr>
          <a:xfrm>
            <a:off x="7718654" y="2995703"/>
            <a:ext cx="513000" cy="513000"/>
          </a:xfrm>
          <a:prstGeom prst="ellipse">
            <a:avLst/>
          </a:prstGeom>
          <a:solidFill>
            <a:srgbClr val="01AD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F621EA8-D715-4A52-AE06-08AE772E3D30}"/>
              </a:ext>
            </a:extLst>
          </p:cNvPr>
          <p:cNvGrpSpPr/>
          <p:nvPr/>
        </p:nvGrpSpPr>
        <p:grpSpPr>
          <a:xfrm>
            <a:off x="7395523" y="3471661"/>
            <a:ext cx="1162700" cy="2191418"/>
            <a:chOff x="7119339" y="3027268"/>
            <a:chExt cx="1550267" cy="2921891"/>
          </a:xfrm>
        </p:grpSpPr>
        <p:sp>
          <p:nvSpPr>
            <p:cNvPr id="118" name="TextBox 29">
              <a:extLst>
                <a:ext uri="{FF2B5EF4-FFF2-40B4-BE49-F238E27FC236}">
                  <a16:creationId xmlns:a16="http://schemas.microsoft.com/office/drawing/2014/main" id="{A27560A5-EAB1-46B5-B774-8809BFA4015B}"/>
                </a:ext>
              </a:extLst>
            </p:cNvPr>
            <p:cNvSpPr txBox="1"/>
            <p:nvPr/>
          </p:nvSpPr>
          <p:spPr>
            <a:xfrm>
              <a:off x="7119339" y="3027268"/>
              <a:ext cx="1550267" cy="9541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MRC Career Development Award</a:t>
              </a:r>
              <a:endParaRPr lang="ko-KR" alt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9" name="TextBox 30">
              <a:extLst>
                <a:ext uri="{FF2B5EF4-FFF2-40B4-BE49-F238E27FC236}">
                  <a16:creationId xmlns:a16="http://schemas.microsoft.com/office/drawing/2014/main" id="{79F278A3-5E58-41C4-AE56-2E037BD27C3B}"/>
                </a:ext>
              </a:extLst>
            </p:cNvPr>
            <p:cNvSpPr txBox="1"/>
            <p:nvPr/>
          </p:nvSpPr>
          <p:spPr>
            <a:xfrm>
              <a:off x="7119339" y="3856278"/>
              <a:ext cx="1550267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Development of multi-modal single-cell sequencing technology and its application to Multiple Myeloma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69B45C0-81CA-4CEB-9E38-633FCC891DE2}"/>
              </a:ext>
            </a:extLst>
          </p:cNvPr>
          <p:cNvCxnSpPr/>
          <p:nvPr/>
        </p:nvCxnSpPr>
        <p:spPr>
          <a:xfrm flipH="1" flipV="1">
            <a:off x="7958311" y="2786608"/>
            <a:ext cx="3435" cy="210833"/>
          </a:xfrm>
          <a:prstGeom prst="straightConnector1">
            <a:avLst/>
          </a:prstGeom>
          <a:ln w="25400">
            <a:solidFill>
              <a:srgbClr val="01AD6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B5ED1EAB-01FD-47C7-AA3B-BC5755E35DC6}"/>
              </a:ext>
            </a:extLst>
          </p:cNvPr>
          <p:cNvSpPr/>
          <p:nvPr/>
        </p:nvSpPr>
        <p:spPr>
          <a:xfrm>
            <a:off x="2209333" y="3753103"/>
            <a:ext cx="513000" cy="51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25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9EDD2A-3426-4A3E-BB5A-3D266B5A5919}"/>
              </a:ext>
            </a:extLst>
          </p:cNvPr>
          <p:cNvGrpSpPr/>
          <p:nvPr/>
        </p:nvGrpSpPr>
        <p:grpSpPr>
          <a:xfrm>
            <a:off x="1415062" y="4643304"/>
            <a:ext cx="2084432" cy="1595748"/>
            <a:chOff x="944630" y="4678143"/>
            <a:chExt cx="2779243" cy="2127664"/>
          </a:xfrm>
        </p:grpSpPr>
        <p:sp>
          <p:nvSpPr>
            <p:cNvPr id="116" name="TextBox 34">
              <a:extLst>
                <a:ext uri="{FF2B5EF4-FFF2-40B4-BE49-F238E27FC236}">
                  <a16:creationId xmlns:a16="http://schemas.microsoft.com/office/drawing/2014/main" id="{444999C8-0638-49CF-B338-BEB18702EE2E}"/>
                </a:ext>
              </a:extLst>
            </p:cNvPr>
            <p:cNvSpPr txBox="1"/>
            <p:nvPr/>
          </p:nvSpPr>
          <p:spPr>
            <a:xfrm>
              <a:off x="1570525" y="4678143"/>
              <a:ext cx="1550267" cy="6771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Postdoctoral scientist</a:t>
              </a:r>
              <a:endParaRPr lang="ko-KR" alt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7" name="TextBox 35">
              <a:extLst>
                <a:ext uri="{FF2B5EF4-FFF2-40B4-BE49-F238E27FC236}">
                  <a16:creationId xmlns:a16="http://schemas.microsoft.com/office/drawing/2014/main" id="{DD9846EC-9F76-4479-BAAE-5C74EE4A5693}"/>
                </a:ext>
              </a:extLst>
            </p:cNvPr>
            <p:cNvSpPr txBox="1"/>
            <p:nvPr/>
          </p:nvSpPr>
          <p:spPr>
            <a:xfrm>
              <a:off x="944630" y="5205368"/>
              <a:ext cx="2779243" cy="1600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Prof Udo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Oppermann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Prof Marc Feldmann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Th17 cells in autoimmunity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F3FFDDA-56D9-4F78-996E-F8EB56AD64D9}"/>
              </a:ext>
            </a:extLst>
          </p:cNvPr>
          <p:cNvCxnSpPr>
            <a:cxnSpLocks/>
          </p:cNvCxnSpPr>
          <p:nvPr/>
        </p:nvCxnSpPr>
        <p:spPr>
          <a:xfrm flipV="1">
            <a:off x="2465833" y="2775281"/>
            <a:ext cx="0" cy="102870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21B204EF-0F31-4D48-A1CB-38E1DC38A240}"/>
              </a:ext>
            </a:extLst>
          </p:cNvPr>
          <p:cNvSpPr/>
          <p:nvPr/>
        </p:nvSpPr>
        <p:spPr>
          <a:xfrm>
            <a:off x="4353981" y="3365008"/>
            <a:ext cx="513000" cy="513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25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B32DB25-DE8B-428F-81E4-F4D42E744759}"/>
              </a:ext>
            </a:extLst>
          </p:cNvPr>
          <p:cNvGrpSpPr/>
          <p:nvPr/>
        </p:nvGrpSpPr>
        <p:grpSpPr>
          <a:xfrm>
            <a:off x="3732614" y="4463600"/>
            <a:ext cx="1646271" cy="1228185"/>
            <a:chOff x="6011399" y="4671191"/>
            <a:chExt cx="1550267" cy="1637580"/>
          </a:xfrm>
        </p:grpSpPr>
        <p:sp>
          <p:nvSpPr>
            <p:cNvPr id="112" name="TextBox 44">
              <a:extLst>
                <a:ext uri="{FF2B5EF4-FFF2-40B4-BE49-F238E27FC236}">
                  <a16:creationId xmlns:a16="http://schemas.microsoft.com/office/drawing/2014/main" id="{8CA9AF05-6744-4C4B-8B06-87B3EBDE4839}"/>
                </a:ext>
              </a:extLst>
            </p:cNvPr>
            <p:cNvSpPr txBox="1"/>
            <p:nvPr/>
          </p:nvSpPr>
          <p:spPr>
            <a:xfrm>
              <a:off x="6011399" y="4671191"/>
              <a:ext cx="1550267" cy="6771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MRC Career Development Award</a:t>
              </a:r>
              <a:endParaRPr lang="ko-KR" alt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3" name="TextBox 45">
              <a:extLst>
                <a:ext uri="{FF2B5EF4-FFF2-40B4-BE49-F238E27FC236}">
                  <a16:creationId xmlns:a16="http://schemas.microsoft.com/office/drawing/2014/main" id="{C664B452-3EEA-4E30-B079-F0F1A5EC1326}"/>
                </a:ext>
              </a:extLst>
            </p:cNvPr>
            <p:cNvSpPr txBox="1"/>
            <p:nvPr/>
          </p:nvSpPr>
          <p:spPr>
            <a:xfrm>
              <a:off x="6011399" y="5446996"/>
              <a:ext cx="1550267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Prof Chris Ponting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Computational Biology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013CF37-13D8-4226-AC88-43D47A4D108D}"/>
              </a:ext>
            </a:extLst>
          </p:cNvPr>
          <p:cNvCxnSpPr>
            <a:cxnSpLocks/>
          </p:cNvCxnSpPr>
          <p:nvPr/>
        </p:nvCxnSpPr>
        <p:spPr>
          <a:xfrm flipV="1">
            <a:off x="4610481" y="2775281"/>
            <a:ext cx="0" cy="58925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3" name="TextBox 47">
            <a:extLst>
              <a:ext uri="{FF2B5EF4-FFF2-40B4-BE49-F238E27FC236}">
                <a16:creationId xmlns:a16="http://schemas.microsoft.com/office/drawing/2014/main" id="{E5020811-3675-4699-9BEC-BF3FF46B4D6E}"/>
              </a:ext>
            </a:extLst>
          </p:cNvPr>
          <p:cNvSpPr txBox="1"/>
          <p:nvPr/>
        </p:nvSpPr>
        <p:spPr>
          <a:xfrm>
            <a:off x="7648514" y="2039744"/>
            <a:ext cx="699509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2021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5" name="TextBox 49">
            <a:extLst>
              <a:ext uri="{FF2B5EF4-FFF2-40B4-BE49-F238E27FC236}">
                <a16:creationId xmlns:a16="http://schemas.microsoft.com/office/drawing/2014/main" id="{EFF35ACB-0426-4778-AE2E-D206CDC17397}"/>
              </a:ext>
            </a:extLst>
          </p:cNvPr>
          <p:cNvSpPr txBox="1"/>
          <p:nvPr/>
        </p:nvSpPr>
        <p:spPr>
          <a:xfrm>
            <a:off x="5156362" y="2047883"/>
            <a:ext cx="699509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2018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7" name="TextBox 51">
            <a:extLst>
              <a:ext uri="{FF2B5EF4-FFF2-40B4-BE49-F238E27FC236}">
                <a16:creationId xmlns:a16="http://schemas.microsoft.com/office/drawing/2014/main" id="{2C44BB62-FCF4-42C9-AB39-6764E5A9A687}"/>
              </a:ext>
            </a:extLst>
          </p:cNvPr>
          <p:cNvSpPr txBox="1"/>
          <p:nvPr/>
        </p:nvSpPr>
        <p:spPr>
          <a:xfrm>
            <a:off x="3299476" y="2047883"/>
            <a:ext cx="699509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2015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9" name="Rectangle 7">
            <a:extLst>
              <a:ext uri="{FF2B5EF4-FFF2-40B4-BE49-F238E27FC236}">
                <a16:creationId xmlns:a16="http://schemas.microsoft.com/office/drawing/2014/main" id="{C9E00C0B-1AD0-4DEC-8569-C1B4C4906912}"/>
              </a:ext>
            </a:extLst>
          </p:cNvPr>
          <p:cNvSpPr/>
          <p:nvPr/>
        </p:nvSpPr>
        <p:spPr>
          <a:xfrm>
            <a:off x="4489716" y="3492659"/>
            <a:ext cx="241530" cy="24153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104" name="Round Same Side Corner Rectangle 36">
            <a:extLst>
              <a:ext uri="{FF2B5EF4-FFF2-40B4-BE49-F238E27FC236}">
                <a16:creationId xmlns:a16="http://schemas.microsoft.com/office/drawing/2014/main" id="{E760882E-6FCD-4508-8880-6A2ABF02867B}"/>
              </a:ext>
            </a:extLst>
          </p:cNvPr>
          <p:cNvSpPr/>
          <p:nvPr/>
        </p:nvSpPr>
        <p:spPr>
          <a:xfrm>
            <a:off x="2334002" y="3895067"/>
            <a:ext cx="263660" cy="20845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9C733C2-2FA8-4516-A1B5-C4E1702701EE}"/>
              </a:ext>
            </a:extLst>
          </p:cNvPr>
          <p:cNvSpPr/>
          <p:nvPr/>
        </p:nvSpPr>
        <p:spPr>
          <a:xfrm>
            <a:off x="846322" y="2995703"/>
            <a:ext cx="513000" cy="513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25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2B4ABED-A1BD-4C16-8B53-0818FC1DD935}"/>
              </a:ext>
            </a:extLst>
          </p:cNvPr>
          <p:cNvGrpSpPr/>
          <p:nvPr/>
        </p:nvGrpSpPr>
        <p:grpSpPr>
          <a:xfrm>
            <a:off x="410332" y="3916699"/>
            <a:ext cx="1444326" cy="1484663"/>
            <a:chOff x="2528745" y="3163451"/>
            <a:chExt cx="1925768" cy="1979550"/>
          </a:xfrm>
        </p:grpSpPr>
        <p:sp>
          <p:nvSpPr>
            <p:cNvPr id="110" name="TextBox 63">
              <a:extLst>
                <a:ext uri="{FF2B5EF4-FFF2-40B4-BE49-F238E27FC236}">
                  <a16:creationId xmlns:a16="http://schemas.microsoft.com/office/drawing/2014/main" id="{D6358BDD-DD7B-40E5-A7E6-B120D037861D}"/>
                </a:ext>
              </a:extLst>
            </p:cNvPr>
            <p:cNvSpPr txBox="1"/>
            <p:nvPr/>
          </p:nvSpPr>
          <p:spPr>
            <a:xfrm>
              <a:off x="2676933" y="3163451"/>
              <a:ext cx="1550267" cy="6771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Completed PhD</a:t>
              </a:r>
              <a:endParaRPr lang="ko-KR" alt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1" name="TextBox 64">
              <a:extLst>
                <a:ext uri="{FF2B5EF4-FFF2-40B4-BE49-F238E27FC236}">
                  <a16:creationId xmlns:a16="http://schemas.microsoft.com/office/drawing/2014/main" id="{3111809C-4391-44F7-98BD-E061958DD2E1}"/>
                </a:ext>
              </a:extLst>
            </p:cNvPr>
            <p:cNvSpPr txBox="1"/>
            <p:nvPr/>
          </p:nvSpPr>
          <p:spPr>
            <a:xfrm>
              <a:off x="2528745" y="3788784"/>
              <a:ext cx="1925768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Prof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Fionula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Brennan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Molecular Immunology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1CFEAB3-B3DC-4E5B-8FB1-E08A7E453F47}"/>
              </a:ext>
            </a:extLst>
          </p:cNvPr>
          <p:cNvCxnSpPr>
            <a:cxnSpLocks/>
          </p:cNvCxnSpPr>
          <p:nvPr/>
        </p:nvCxnSpPr>
        <p:spPr>
          <a:xfrm flipV="1">
            <a:off x="1102822" y="2775280"/>
            <a:ext cx="0" cy="220424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67">
            <a:extLst>
              <a:ext uri="{FF2B5EF4-FFF2-40B4-BE49-F238E27FC236}">
                <a16:creationId xmlns:a16="http://schemas.microsoft.com/office/drawing/2014/main" id="{D5423D9B-8F85-492A-B36F-7886CAF47ECF}"/>
              </a:ext>
            </a:extLst>
          </p:cNvPr>
          <p:cNvSpPr txBox="1"/>
          <p:nvPr/>
        </p:nvSpPr>
        <p:spPr>
          <a:xfrm>
            <a:off x="768026" y="2047883"/>
            <a:ext cx="699509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2013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9" name="Rectangle 9">
            <a:extLst>
              <a:ext uri="{FF2B5EF4-FFF2-40B4-BE49-F238E27FC236}">
                <a16:creationId xmlns:a16="http://schemas.microsoft.com/office/drawing/2014/main" id="{438AFCCA-4CBE-468E-B03A-38DC9C25DF0B}"/>
              </a:ext>
            </a:extLst>
          </p:cNvPr>
          <p:cNvSpPr/>
          <p:nvPr/>
        </p:nvSpPr>
        <p:spPr>
          <a:xfrm>
            <a:off x="960300" y="3117577"/>
            <a:ext cx="270094" cy="25283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734FD2DC-E962-AF46-A36D-29956D695E13}"/>
              </a:ext>
            </a:extLst>
          </p:cNvPr>
          <p:cNvSpPr txBox="1">
            <a:spLocks/>
          </p:cNvSpPr>
          <p:nvPr/>
        </p:nvSpPr>
        <p:spPr>
          <a:xfrm>
            <a:off x="86909" y="120092"/>
            <a:ext cx="7564832" cy="9428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 brief history</a:t>
            </a:r>
            <a:endParaRPr lang="en-GB" sz="2400" dirty="0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331622F5-6379-184E-B58A-078E394F0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35" y="3554936"/>
            <a:ext cx="1273842" cy="381983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9607744B-883B-DA4F-B53B-BF0B1DD18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483" y="4278537"/>
            <a:ext cx="1162700" cy="377479"/>
          </a:xfrm>
          <a:prstGeom prst="rect">
            <a:avLst/>
          </a:prstGeom>
        </p:spPr>
      </p:pic>
      <p:sp>
        <p:nvSpPr>
          <p:cNvPr id="133" name="Rectangle 21">
            <a:extLst>
              <a:ext uri="{FF2B5EF4-FFF2-40B4-BE49-F238E27FC236}">
                <a16:creationId xmlns:a16="http://schemas.microsoft.com/office/drawing/2014/main" id="{370110CF-DC68-BA42-ADEE-D88A0827C746}"/>
              </a:ext>
            </a:extLst>
          </p:cNvPr>
          <p:cNvSpPr/>
          <p:nvPr/>
        </p:nvSpPr>
        <p:spPr>
          <a:xfrm>
            <a:off x="7778935" y="3143634"/>
            <a:ext cx="379424" cy="21254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9ABFF54-1D09-DD46-A869-B802F8434638}"/>
              </a:ext>
            </a:extLst>
          </p:cNvPr>
          <p:cNvCxnSpPr/>
          <p:nvPr/>
        </p:nvCxnSpPr>
        <p:spPr>
          <a:xfrm>
            <a:off x="8018146" y="2453215"/>
            <a:ext cx="660485" cy="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70C9C66-16D0-B843-98AA-011B975D251F}"/>
              </a:ext>
            </a:extLst>
          </p:cNvPr>
          <p:cNvCxnSpPr/>
          <p:nvPr/>
        </p:nvCxnSpPr>
        <p:spPr>
          <a:xfrm>
            <a:off x="8018146" y="2732458"/>
            <a:ext cx="660485" cy="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313486C0-06C1-EB46-B874-D7636190C394}"/>
              </a:ext>
            </a:extLst>
          </p:cNvPr>
          <p:cNvSpPr/>
          <p:nvPr/>
        </p:nvSpPr>
        <p:spPr>
          <a:xfrm>
            <a:off x="5378885" y="2481611"/>
            <a:ext cx="216000" cy="216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25" dirty="0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844AC03C-FF41-4140-8B33-2C8078D9D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924" y="3928947"/>
            <a:ext cx="505734" cy="505734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EA4ABCF7-1737-3144-86A4-70825051B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461" y="3979229"/>
            <a:ext cx="679905" cy="410776"/>
          </a:xfrm>
          <a:prstGeom prst="rect">
            <a:avLst/>
          </a:prstGeom>
        </p:spPr>
      </p:pic>
      <p:sp>
        <p:nvSpPr>
          <p:cNvPr id="140" name="Oval 139">
            <a:extLst>
              <a:ext uri="{FF2B5EF4-FFF2-40B4-BE49-F238E27FC236}">
                <a16:creationId xmlns:a16="http://schemas.microsoft.com/office/drawing/2014/main" id="{6250F4B7-C08C-D74A-AFE9-AAA77A778B8E}"/>
              </a:ext>
            </a:extLst>
          </p:cNvPr>
          <p:cNvSpPr/>
          <p:nvPr/>
        </p:nvSpPr>
        <p:spPr>
          <a:xfrm>
            <a:off x="6292472" y="3743000"/>
            <a:ext cx="513000" cy="513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25" dirty="0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4C023A7-7A90-F440-8131-55D9A4BB7548}"/>
              </a:ext>
            </a:extLst>
          </p:cNvPr>
          <p:cNvCxnSpPr>
            <a:cxnSpLocks/>
            <a:stCxn id="140" idx="0"/>
          </p:cNvCxnSpPr>
          <p:nvPr/>
        </p:nvCxnSpPr>
        <p:spPr>
          <a:xfrm flipV="1">
            <a:off x="6548972" y="2765178"/>
            <a:ext cx="0" cy="97782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ound Same Side Corner Rectangle 36">
            <a:extLst>
              <a:ext uri="{FF2B5EF4-FFF2-40B4-BE49-F238E27FC236}">
                <a16:creationId xmlns:a16="http://schemas.microsoft.com/office/drawing/2014/main" id="{BC94A55E-998F-D341-ADCF-2F62376CDA76}"/>
              </a:ext>
            </a:extLst>
          </p:cNvPr>
          <p:cNvSpPr/>
          <p:nvPr/>
        </p:nvSpPr>
        <p:spPr>
          <a:xfrm>
            <a:off x="6417142" y="3884964"/>
            <a:ext cx="263660" cy="20845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7A2F505-BAF5-5C46-9A67-995920140229}"/>
              </a:ext>
            </a:extLst>
          </p:cNvPr>
          <p:cNvGrpSpPr/>
          <p:nvPr/>
        </p:nvGrpSpPr>
        <p:grpSpPr>
          <a:xfrm>
            <a:off x="5673911" y="4620219"/>
            <a:ext cx="1646271" cy="1268088"/>
            <a:chOff x="6727725" y="3027267"/>
            <a:chExt cx="2195028" cy="1690785"/>
          </a:xfrm>
        </p:grpSpPr>
        <p:sp>
          <p:nvSpPr>
            <p:cNvPr id="145" name="TextBox 29">
              <a:extLst>
                <a:ext uri="{FF2B5EF4-FFF2-40B4-BE49-F238E27FC236}">
                  <a16:creationId xmlns:a16="http://schemas.microsoft.com/office/drawing/2014/main" id="{F70A01E6-BA4B-1843-8251-77C9B62566B1}"/>
                </a:ext>
              </a:extLst>
            </p:cNvPr>
            <p:cNvSpPr txBox="1"/>
            <p:nvPr/>
          </p:nvSpPr>
          <p:spPr>
            <a:xfrm>
              <a:off x="7119340" y="3027267"/>
              <a:ext cx="1550267" cy="9541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Group Leader in Systems Biology</a:t>
              </a:r>
              <a:endParaRPr lang="ko-KR" alt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6" name="TextBox 30">
              <a:extLst>
                <a:ext uri="{FF2B5EF4-FFF2-40B4-BE49-F238E27FC236}">
                  <a16:creationId xmlns:a16="http://schemas.microsoft.com/office/drawing/2014/main" id="{AA231A95-30A8-B64D-9C15-DBE7C5B8D196}"/>
                </a:ext>
              </a:extLst>
            </p:cNvPr>
            <p:cNvSpPr txBox="1"/>
            <p:nvPr/>
          </p:nvSpPr>
          <p:spPr>
            <a:xfrm>
              <a:off x="6727725" y="3856277"/>
              <a:ext cx="2195028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Leading computational team in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Oppermann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group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47" name="Picture 146">
            <a:extLst>
              <a:ext uri="{FF2B5EF4-FFF2-40B4-BE49-F238E27FC236}">
                <a16:creationId xmlns:a16="http://schemas.microsoft.com/office/drawing/2014/main" id="{7F6AF446-0A33-D44E-B1BF-514289BBC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797" y="4302584"/>
            <a:ext cx="1162700" cy="377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B0FE69-590E-69BF-947B-E6E09C0D0E15}"/>
              </a:ext>
            </a:extLst>
          </p:cNvPr>
          <p:cNvSpPr txBox="1"/>
          <p:nvPr/>
        </p:nvSpPr>
        <p:spPr>
          <a:xfrm>
            <a:off x="786319" y="1628791"/>
            <a:ext cx="7489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Student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1AA50-7EDB-A650-2D69-3D0D5D120E6F}"/>
              </a:ext>
            </a:extLst>
          </p:cNvPr>
          <p:cNvSpPr txBox="1"/>
          <p:nvPr/>
        </p:nvSpPr>
        <p:spPr>
          <a:xfrm>
            <a:off x="2633659" y="1628791"/>
            <a:ext cx="7486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Postdoc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E6700-EFCB-12DF-72C9-26690CAE3083}"/>
              </a:ext>
            </a:extLst>
          </p:cNvPr>
          <p:cNvSpPr txBox="1"/>
          <p:nvPr/>
        </p:nvSpPr>
        <p:spPr>
          <a:xfrm>
            <a:off x="4918813" y="1628791"/>
            <a:ext cx="11680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Assistant prof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88D7A-F068-6EF5-EBA5-746E42149A14}"/>
              </a:ext>
            </a:extLst>
          </p:cNvPr>
          <p:cNvSpPr txBox="1"/>
          <p:nvPr/>
        </p:nvSpPr>
        <p:spPr>
          <a:xfrm>
            <a:off x="7373837" y="1628791"/>
            <a:ext cx="1199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Associate prof</a:t>
            </a:r>
          </a:p>
        </p:txBody>
      </p:sp>
    </p:spTree>
    <p:extLst>
      <p:ext uri="{BB962C8B-B14F-4D97-AF65-F5344CB8AC3E}">
        <p14:creationId xmlns:p14="http://schemas.microsoft.com/office/powerpoint/2010/main" val="1797373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48" y="1547342"/>
            <a:ext cx="7640904" cy="4351338"/>
          </a:xfrm>
        </p:spPr>
        <p:txBody>
          <a:bodyPr/>
          <a:lstStyle/>
          <a:p>
            <a:r>
              <a:rPr lang="en-GB" dirty="0"/>
              <a:t>Even if the treatment really does affect the outcome you may not obtain a significant difference</a:t>
            </a:r>
          </a:p>
          <a:p>
            <a:r>
              <a:rPr lang="en-GB" dirty="0"/>
              <a:t>Just by chance your P value may be &gt; 0.05</a:t>
            </a:r>
          </a:p>
          <a:p>
            <a:r>
              <a:rPr lang="en-GB" dirty="0"/>
              <a:t>Power is the fraction of experiments that you expect to yield a "statistically significant" P value. If your experimental design has high power, then there is a high chance that your experiment will find a "statistically significant" result if the treatment really works. </a:t>
            </a:r>
          </a:p>
          <a:p>
            <a:endParaRPr 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EE417DA3-88C3-F348-839E-797E18269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Definitions of power and beta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4B1FB-6091-D04D-8C37-90620F4DBEC2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235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48" y="1720962"/>
            <a:ext cx="7640904" cy="4351338"/>
          </a:xfrm>
        </p:spPr>
        <p:txBody>
          <a:bodyPr/>
          <a:lstStyle/>
          <a:p>
            <a:r>
              <a:rPr lang="en-GB" dirty="0"/>
              <a:t>Power can range from 0-1 or 0% - 100%</a:t>
            </a:r>
          </a:p>
          <a:p>
            <a:r>
              <a:rPr lang="en-GB" dirty="0"/>
              <a:t>Mathematically power is 1 – beta</a:t>
            </a:r>
          </a:p>
          <a:p>
            <a:r>
              <a:rPr lang="en-GB" dirty="0"/>
              <a:t>Beta is the chance of not rejecting the null hypothesis – i.e. a Type II error</a:t>
            </a:r>
          </a:p>
          <a:p>
            <a:r>
              <a:rPr lang="en-GB" dirty="0"/>
              <a:t>Beta is usually set to 0.2</a:t>
            </a:r>
          </a:p>
          <a:p>
            <a:r>
              <a:rPr lang="en-GB" dirty="0"/>
              <a:t>If there really is a difference between groups, then beta is the probability that an experiment will yield a "not statistically significant" result.</a:t>
            </a:r>
            <a:endParaRPr 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1055DF7E-5001-644F-8E73-55E777DAF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Definitions of power and beta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5A9B66-D242-A845-BA77-84D5B61A9891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3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501" y="1646405"/>
            <a:ext cx="7640904" cy="4351338"/>
          </a:xfrm>
        </p:spPr>
        <p:txBody>
          <a:bodyPr/>
          <a:lstStyle/>
          <a:p>
            <a:r>
              <a:rPr lang="en-GB" dirty="0"/>
              <a:t>If the power is less than 50% to detect some effect that you think is worth detecting, then the study is really not helpful. </a:t>
            </a:r>
          </a:p>
          <a:p>
            <a:r>
              <a:rPr lang="en-GB" dirty="0"/>
              <a:t>Many investigators choose sample size to obtain a 80% power. This is arbitrary, but commonly used.</a:t>
            </a:r>
          </a:p>
          <a:p>
            <a:r>
              <a:rPr lang="en-GB" dirty="0"/>
              <a:t>Ideally, your choice of acceptable power should depend on the consequence of making a </a:t>
            </a:r>
            <a:r>
              <a:rPr lang="en-GB" u="sng" dirty="0">
                <a:hlinkClick r:id="rId3"/>
              </a:rPr>
              <a:t>Type II error</a:t>
            </a:r>
            <a:r>
              <a:rPr lang="en-GB" dirty="0"/>
              <a:t>.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8C2A02D2-2496-394E-8419-D4A2811B1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much power?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3899A9-00EB-BC48-8A57-6A38BB92F957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748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48" y="1638496"/>
            <a:ext cx="7640904" cy="4351338"/>
          </a:xfrm>
        </p:spPr>
        <p:txBody>
          <a:bodyPr/>
          <a:lstStyle/>
          <a:p>
            <a:r>
              <a:rPr lang="en-GB" dirty="0"/>
              <a:t>When you make a conclusion you can be wrong in two ways:</a:t>
            </a:r>
          </a:p>
          <a:p>
            <a:r>
              <a:rPr lang="en-GB" dirty="0"/>
              <a:t>Type I error: There really is </a:t>
            </a:r>
            <a:r>
              <a:rPr lang="en-GB" b="1" dirty="0"/>
              <a:t>no </a:t>
            </a:r>
            <a:r>
              <a:rPr lang="en-GB" dirty="0"/>
              <a:t>difference but random sampling caused your data to show a significance – false positive</a:t>
            </a:r>
          </a:p>
          <a:p>
            <a:r>
              <a:rPr lang="en-GB" dirty="0"/>
              <a:t>Type II error: There really is </a:t>
            </a:r>
            <a:r>
              <a:rPr lang="en-GB" b="1" dirty="0"/>
              <a:t>a</a:t>
            </a:r>
            <a:r>
              <a:rPr lang="en-GB" dirty="0"/>
              <a:t> difference but random sampling caused your data not to show a significance – false negative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C406378D-C934-DC4E-8467-DF4D660B6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Type I and II error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F1E58D-7665-AB42-A3FA-C9C8D714A581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08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22846"/>
            <a:ext cx="7640904" cy="4351338"/>
          </a:xfrm>
        </p:spPr>
        <p:txBody>
          <a:bodyPr/>
          <a:lstStyle/>
          <a:p>
            <a:r>
              <a:rPr lang="en-GB" dirty="0"/>
              <a:t>Type 0 error: when you get the right answer but asked the wrong question</a:t>
            </a:r>
          </a:p>
          <a:p>
            <a:r>
              <a:rPr lang="en-GB" dirty="0"/>
              <a:t>Type III error: When you correctly determine the significant difference but you predict it in the wrong direction 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9F53A3A4-4D42-214B-9739-112220878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Type 0 and II error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512F62-E27C-D744-9A36-2F1DAE98658B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28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62446"/>
            <a:ext cx="5148889" cy="4351338"/>
          </a:xfrm>
        </p:spPr>
        <p:txBody>
          <a:bodyPr/>
          <a:lstStyle/>
          <a:p>
            <a:r>
              <a:rPr lang="en-GB" dirty="0"/>
              <a:t>What is the power of a study? The answer depends on how large the difference in your measurements are</a:t>
            </a:r>
          </a:p>
          <a:p>
            <a:r>
              <a:rPr lang="en-GB" dirty="0"/>
              <a:t>All studies have a high power to detect "big" differences and a low power to detect "small" differences, so power graph all have the same shape.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8F4CC2-522F-8149-B0BE-B0DB22B98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89" y="2017051"/>
            <a:ext cx="3222226" cy="27305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A0043A-0F26-5B43-974F-3020B0E23CEC}"/>
              </a:ext>
            </a:extLst>
          </p:cNvPr>
          <p:cNvSpPr txBox="1"/>
          <p:nvPr/>
        </p:nvSpPr>
        <p:spPr>
          <a:xfrm>
            <a:off x="5834326" y="4840618"/>
            <a:ext cx="2943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 statistics delta just means the change in something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E31F164B-3D39-D94F-8F24-AE676E46A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Using power to evaluate a not significant result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0C6569-0B85-9E4A-BF77-188BB62E3496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651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23" y="1638496"/>
            <a:ext cx="8040189" cy="4351338"/>
          </a:xfrm>
        </p:spPr>
        <p:txBody>
          <a:bodyPr/>
          <a:lstStyle/>
          <a:p>
            <a:r>
              <a:rPr lang="en-GB" dirty="0"/>
              <a:t>Power depends on how large a difference you think would be scientifically or practically important to detect. </a:t>
            </a:r>
          </a:p>
          <a:p>
            <a:r>
              <a:rPr lang="en-GB" dirty="0"/>
              <a:t>Different people may reasonably reach different conclusions. </a:t>
            </a:r>
          </a:p>
          <a:p>
            <a:r>
              <a:rPr lang="en-GB" dirty="0"/>
              <a:t>Note that it doesn't help at all to look up the power of a study to detect the difference we actually observed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5FF7C096-D8E1-AF43-AD08-212C66E97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Using power to evaluate a not significant result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1D6E23-BAE9-5F4B-BDB0-B8D355BDA8A8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89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22846"/>
            <a:ext cx="8040189" cy="4351338"/>
          </a:xfrm>
        </p:spPr>
        <p:txBody>
          <a:bodyPr/>
          <a:lstStyle/>
          <a:p>
            <a:r>
              <a:rPr lang="en-GB" dirty="0"/>
              <a:t>The answer, helpfully is, it depends</a:t>
            </a:r>
          </a:p>
          <a:p>
            <a:r>
              <a:rPr lang="en-GB" dirty="0"/>
              <a:t>But what does it depend on?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45AA6C5C-08BE-8F47-A8F1-2C3B9750F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big does and experiment need to be?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98BD1A-A553-E64A-B58A-224FE0405B8A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665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22846"/>
            <a:ext cx="8040189" cy="4351338"/>
          </a:xfrm>
        </p:spPr>
        <p:txBody>
          <a:bodyPr/>
          <a:lstStyle/>
          <a:p>
            <a:r>
              <a:rPr lang="en-GB" dirty="0"/>
              <a:t>An underpowered study is a wasted effort because even substantial treatment effects are likely to go undetected</a:t>
            </a:r>
          </a:p>
          <a:p>
            <a:r>
              <a:rPr lang="en-GB" dirty="0"/>
              <a:t>Even if the treatment substantially changed the outcome, the study would have only a small chance of finding a "statistically significant" effect.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9C5BAF3D-B900-0B44-8643-1317750A8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Sample size determination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FA2883-84C1-1046-AE4C-68D82112911D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420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23" y="1527715"/>
            <a:ext cx="8040189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When planning a study, therefore, you need to choose an appropriate sample size. The required sample size depends on your answers to these questions:</a:t>
            </a:r>
          </a:p>
          <a:p>
            <a:r>
              <a:rPr lang="en-GB" dirty="0"/>
              <a:t>How scattered do you expect your data to be?</a:t>
            </a:r>
          </a:p>
          <a:p>
            <a:r>
              <a:rPr lang="en-GB" dirty="0"/>
              <a:t>How willing are you to risk mistakenly finding a difference by chance?</a:t>
            </a:r>
          </a:p>
          <a:p>
            <a:r>
              <a:rPr lang="en-GB" dirty="0"/>
              <a:t>How big a difference are you looking for?</a:t>
            </a:r>
          </a:p>
          <a:p>
            <a:r>
              <a:rPr lang="en-GB" dirty="0"/>
              <a:t>How sure do you need to be that your study will detect a difference, if it exists? In other words, how much statistical power do you need?  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A136AAE1-9F40-654D-9978-F877C50C7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Sample size determination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8F5FE2-9E0F-E54B-853C-F9D8A5B39A3C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755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1">
            <a:extLst>
              <a:ext uri="{FF2B5EF4-FFF2-40B4-BE49-F238E27FC236}">
                <a16:creationId xmlns:a16="http://schemas.microsoft.com/office/drawing/2014/main" id="{F8334593-5D82-054C-BD68-185836E38BB2}"/>
              </a:ext>
            </a:extLst>
          </p:cNvPr>
          <p:cNvGrpSpPr/>
          <p:nvPr/>
        </p:nvGrpSpPr>
        <p:grpSpPr>
          <a:xfrm>
            <a:off x="4856518" y="2612483"/>
            <a:ext cx="4292649" cy="1097474"/>
            <a:chOff x="395534" y="3616270"/>
            <a:chExt cx="3972999" cy="11224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FFE868-7367-3242-A7A5-E92DF51F6C85}"/>
                </a:ext>
              </a:extLst>
            </p:cNvPr>
            <p:cNvSpPr txBox="1"/>
            <p:nvPr/>
          </p:nvSpPr>
          <p:spPr>
            <a:xfrm>
              <a:off x="395534" y="3616270"/>
              <a:ext cx="397299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Systems Biology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9255FE-AF7A-5341-B62C-38B8716B9C94}"/>
                </a:ext>
              </a:extLst>
            </p:cNvPr>
            <p:cNvSpPr txBox="1"/>
            <p:nvPr/>
          </p:nvSpPr>
          <p:spPr>
            <a:xfrm>
              <a:off x="395536" y="4203575"/>
              <a:ext cx="3972997" cy="535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Understanding disease from a functional genomics standpoint</a:t>
              </a:r>
            </a:p>
          </p:txBody>
        </p:sp>
      </p:grpSp>
      <p:grpSp>
        <p:nvGrpSpPr>
          <p:cNvPr id="20" name="Group 24">
            <a:extLst>
              <a:ext uri="{FF2B5EF4-FFF2-40B4-BE49-F238E27FC236}">
                <a16:creationId xmlns:a16="http://schemas.microsoft.com/office/drawing/2014/main" id="{5B647563-1AFC-3546-9FFA-FE24B137A494}"/>
              </a:ext>
            </a:extLst>
          </p:cNvPr>
          <p:cNvGrpSpPr/>
          <p:nvPr/>
        </p:nvGrpSpPr>
        <p:grpSpPr>
          <a:xfrm>
            <a:off x="4856515" y="3886395"/>
            <a:ext cx="4292649" cy="1040887"/>
            <a:chOff x="395534" y="3616270"/>
            <a:chExt cx="3972999" cy="10645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E80D8E-1320-784D-A5DD-7B1CBB9CA5A7}"/>
                </a:ext>
              </a:extLst>
            </p:cNvPr>
            <p:cNvSpPr txBox="1"/>
            <p:nvPr/>
          </p:nvSpPr>
          <p:spPr>
            <a:xfrm>
              <a:off x="395534" y="3616270"/>
              <a:ext cx="3972999" cy="5193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Single-cell sequencing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CAFD56-03B2-D441-B41F-78E6FEADC9D9}"/>
                </a:ext>
              </a:extLst>
            </p:cNvPr>
            <p:cNvSpPr txBox="1"/>
            <p:nvPr/>
          </p:nvSpPr>
          <p:spPr>
            <a:xfrm>
              <a:off x="395536" y="4145702"/>
              <a:ext cx="3972997" cy="53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development of single-cell technologies and their application to disease</a:t>
              </a:r>
            </a:p>
          </p:txBody>
        </p:sp>
      </p:grpSp>
      <p:grpSp>
        <p:nvGrpSpPr>
          <p:cNvPr id="26" name="Group 33">
            <a:extLst>
              <a:ext uri="{FF2B5EF4-FFF2-40B4-BE49-F238E27FC236}">
                <a16:creationId xmlns:a16="http://schemas.microsoft.com/office/drawing/2014/main" id="{9A0FF955-FAB0-644C-83BA-CBDB1A1D76F1}"/>
              </a:ext>
            </a:extLst>
          </p:cNvPr>
          <p:cNvGrpSpPr/>
          <p:nvPr/>
        </p:nvGrpSpPr>
        <p:grpSpPr>
          <a:xfrm>
            <a:off x="4856517" y="1383579"/>
            <a:ext cx="4292651" cy="1041917"/>
            <a:chOff x="395534" y="3616270"/>
            <a:chExt cx="3972999" cy="106559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44FA50-125D-BC49-885B-5430EBC83B6F}"/>
                </a:ext>
              </a:extLst>
            </p:cNvPr>
            <p:cNvSpPr txBox="1"/>
            <p:nvPr/>
          </p:nvSpPr>
          <p:spPr>
            <a:xfrm>
              <a:off x="395534" y="3616270"/>
              <a:ext cx="3972999" cy="51935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Cancer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BE89F9-142F-974A-8EC1-8F0E06CDA746}"/>
                </a:ext>
              </a:extLst>
            </p:cNvPr>
            <p:cNvSpPr txBox="1"/>
            <p:nvPr/>
          </p:nvSpPr>
          <p:spPr>
            <a:xfrm>
              <a:off x="395536" y="4146755"/>
              <a:ext cx="3972997" cy="53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Understand primary and secondary bone cancer pathogenesis and identify druggable targets for therapy</a:t>
              </a:r>
            </a:p>
          </p:txBody>
        </p:sp>
      </p:grpSp>
      <p:pic>
        <p:nvPicPr>
          <p:cNvPr id="1026" name="Picture 2" descr="Home - Medical Research Council">
            <a:extLst>
              <a:ext uri="{FF2B5EF4-FFF2-40B4-BE49-F238E27FC236}">
                <a16:creationId xmlns:a16="http://schemas.microsoft.com/office/drawing/2014/main" id="{3E2C614D-7385-6845-BA21-36C10D33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" y="5663670"/>
            <a:ext cx="2056175" cy="6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- EPSRC website">
            <a:extLst>
              <a:ext uri="{FF2B5EF4-FFF2-40B4-BE49-F238E27FC236}">
                <a16:creationId xmlns:a16="http://schemas.microsoft.com/office/drawing/2014/main" id="{C928A44C-FBBA-A643-8DD4-197586ED9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945" y="5759118"/>
            <a:ext cx="1970570" cy="49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ne Cancer Research Trust | Association of Medical Research Charities">
            <a:extLst>
              <a:ext uri="{FF2B5EF4-FFF2-40B4-BE49-F238E27FC236}">
                <a16:creationId xmlns:a16="http://schemas.microsoft.com/office/drawing/2014/main" id="{9123DC36-C93B-AC44-9FC9-5ECF97DF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532" y="5663669"/>
            <a:ext cx="1053176" cy="70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lobal Biopharmaceutical Company - Bristol Myers Squibb">
            <a:extLst>
              <a:ext uri="{FF2B5EF4-FFF2-40B4-BE49-F238E27FC236}">
                <a16:creationId xmlns:a16="http://schemas.microsoft.com/office/drawing/2014/main" id="{99EE8C7B-7B3B-0F4B-96A6-C0095D47A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" t="15599" r="2610" b="10088"/>
          <a:stretch/>
        </p:blipFill>
        <p:spPr bwMode="auto">
          <a:xfrm>
            <a:off x="6022009" y="5750196"/>
            <a:ext cx="1660381" cy="6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Royal Society - Home | Facebook">
            <a:extLst>
              <a:ext uri="{FF2B5EF4-FFF2-40B4-BE49-F238E27FC236}">
                <a16:creationId xmlns:a16="http://schemas.microsoft.com/office/drawing/2014/main" id="{6151D869-6906-E342-B1B5-8193AF024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013" y="5725919"/>
            <a:ext cx="578915" cy="57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67DEF5AA-9005-F4E5-FEC1-FC7ED0E0D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110" y="5663669"/>
            <a:ext cx="1266143" cy="70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AB6B38-1508-C1EA-D78C-E4914CE78901}"/>
              </a:ext>
            </a:extLst>
          </p:cNvPr>
          <p:cNvSpPr txBox="1">
            <a:spLocks/>
          </p:cNvSpPr>
          <p:nvPr/>
        </p:nvSpPr>
        <p:spPr>
          <a:xfrm>
            <a:off x="0" y="64913"/>
            <a:ext cx="9028253" cy="9428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Research background</a:t>
            </a:r>
            <a:endParaRPr lang="en-GB" sz="2400" dirty="0"/>
          </a:p>
        </p:txBody>
      </p:sp>
      <p:pic>
        <p:nvPicPr>
          <p:cNvPr id="6" name="Picture 2" descr="Human Cell Atlas – Wellcome Sanger Institute">
            <a:extLst>
              <a:ext uri="{FF2B5EF4-FFF2-40B4-BE49-F238E27FC236}">
                <a16:creationId xmlns:a16="http://schemas.microsoft.com/office/drawing/2014/main" id="{F0566F81-2A2F-B186-B366-CBDAF4E29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86" b="25541"/>
          <a:stretch/>
        </p:blipFill>
        <p:spPr bwMode="auto">
          <a:xfrm>
            <a:off x="1098581" y="731650"/>
            <a:ext cx="2924062" cy="131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8C418-0123-FDFF-9A6D-145351B74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479" y="3890700"/>
            <a:ext cx="4385672" cy="750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91E1DA-E7D7-4F97-88E6-C70C0E43E1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257" y="2029931"/>
            <a:ext cx="4455894" cy="87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8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23" y="1638496"/>
            <a:ext cx="8040189" cy="4351338"/>
          </a:xfrm>
        </p:spPr>
        <p:txBody>
          <a:bodyPr/>
          <a:lstStyle/>
          <a:p>
            <a:r>
              <a:rPr lang="en-GB" dirty="0"/>
              <a:t> Requires that you estimate the standard deviation you expect to see.</a:t>
            </a:r>
          </a:p>
          <a:p>
            <a:r>
              <a:rPr lang="en-GB" dirty="0"/>
              <a:t>If you can't estimate the standard deviation, you can't compute how many subjects you will need. </a:t>
            </a:r>
          </a:p>
          <a:p>
            <a:r>
              <a:rPr lang="en-GB" dirty="0"/>
              <a:t>If you expect lots of scatter, it is harder to discriminate real effects from random noise, so you'll need lots of subjects.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709DC498-15CF-7D47-949B-85D6A5856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scattered do you expect the data to be?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71D866-893A-1B44-8269-32DD3C28CE34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344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22846"/>
            <a:ext cx="8040189" cy="4351338"/>
          </a:xfrm>
        </p:spPr>
        <p:txBody>
          <a:bodyPr/>
          <a:lstStyle/>
          <a:p>
            <a:r>
              <a:rPr lang="en-GB" dirty="0"/>
              <a:t>Almost all investigators choose the 5% significance level, meaning that P values less than 0.05 are considered to be "statistically significant". </a:t>
            </a:r>
          </a:p>
          <a:p>
            <a:r>
              <a:rPr lang="en-GB" dirty="0"/>
              <a:t>If you choose a smaller significance level (say 1%), then you'll need more subjects.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DDAFEB37-983C-EF42-959B-BE665820D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willing are you to risk finding a difference?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42B3A8-E0DA-D94F-A3A7-88AD5BF7D55E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4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22846"/>
            <a:ext cx="7772399" cy="4351338"/>
          </a:xfrm>
        </p:spPr>
        <p:txBody>
          <a:bodyPr/>
          <a:lstStyle/>
          <a:p>
            <a:r>
              <a:rPr lang="en-GB" dirty="0"/>
              <a:t>When computing sample size, many scientists use standard values for alpha and beta. They always set alpha to 0.05, and beta to 0.20 (which allows for 80% power).</a:t>
            </a:r>
          </a:p>
          <a:p>
            <a:r>
              <a:rPr lang="en-GB" dirty="0"/>
              <a:t>The advantages of the standard approach are that everyone else does it too and it doesn't require much thinking. The disadvantage is that it doesn't do a good job of deciding sample size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4A8AA803-9B63-514C-A28D-48512DF13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102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Choosing alpha and beta for sample size calculations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3AB413-07BC-1D4C-A3B5-489DA39CB5A5}"/>
              </a:ext>
            </a:extLst>
          </p:cNvPr>
          <p:cNvCxnSpPr/>
          <p:nvPr/>
        </p:nvCxnSpPr>
        <p:spPr>
          <a:xfrm flipV="1">
            <a:off x="1" y="9443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001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22846"/>
            <a:ext cx="7772399" cy="4351338"/>
          </a:xfrm>
        </p:spPr>
        <p:txBody>
          <a:bodyPr/>
          <a:lstStyle/>
          <a:p>
            <a:r>
              <a:rPr lang="en-GB" dirty="0"/>
              <a:t>Bulk RNA-</a:t>
            </a:r>
            <a:r>
              <a:rPr lang="en-GB" dirty="0" err="1"/>
              <a:t>seq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https://cqs-vumc.shinyapps.io/rnaseqsamplesizeweb/</a:t>
            </a:r>
            <a:endParaRPr lang="en-GB" dirty="0"/>
          </a:p>
          <a:p>
            <a:r>
              <a:rPr lang="en-GB" dirty="0"/>
              <a:t>Single-cell RNA-</a:t>
            </a:r>
            <a:r>
              <a:rPr lang="en-GB" dirty="0" err="1"/>
              <a:t>seq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https://alexdavisscs.shinyapps.io/scs_power_multinomial/</a:t>
            </a:r>
            <a:r>
              <a:rPr lang="en-GB" dirty="0"/>
              <a:t> 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3A699410-B417-1148-BC95-51A65A29F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102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Power calculator for RNA-seq and single-cell RNA-seq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876EE9-645B-9941-9ADB-B8E08A30BD10}"/>
              </a:ext>
            </a:extLst>
          </p:cNvPr>
          <p:cNvCxnSpPr/>
          <p:nvPr/>
        </p:nvCxnSpPr>
        <p:spPr>
          <a:xfrm flipV="1">
            <a:off x="1" y="10459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473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F63C2F-08AD-934A-99A7-716220616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6608"/>
            <a:ext cx="9144000" cy="3010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C56E11-3F09-F14E-B830-609E977B9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1" y="856795"/>
            <a:ext cx="7458075" cy="3077201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24697EC2-581B-DF4B-A8DD-DF3D787E3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Minimum number of replicates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2B40C2-1D79-2047-B05E-BBCA612008C5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0B171C5-16D3-D044-AA08-38EC7D4A67B6}"/>
              </a:ext>
            </a:extLst>
          </p:cNvPr>
          <p:cNvSpPr/>
          <p:nvPr/>
        </p:nvSpPr>
        <p:spPr>
          <a:xfrm>
            <a:off x="0" y="5600700"/>
            <a:ext cx="8986838" cy="442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05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7437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Precision, accuracy and bias</a:t>
            </a:r>
          </a:p>
        </p:txBody>
      </p:sp>
    </p:spTree>
    <p:extLst>
      <p:ext uri="{BB962C8B-B14F-4D97-AF65-F5344CB8AC3E}">
        <p14:creationId xmlns:p14="http://schemas.microsoft.com/office/powerpoint/2010/main" val="3057677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Precision and accuracy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9D55E9-0AFA-BC44-924C-4D29EC9D8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87" y="1267362"/>
            <a:ext cx="7394575" cy="277567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51360FF-FF3C-9144-9997-882C4B64D181}"/>
              </a:ext>
            </a:extLst>
          </p:cNvPr>
          <p:cNvGrpSpPr/>
          <p:nvPr/>
        </p:nvGrpSpPr>
        <p:grpSpPr>
          <a:xfrm>
            <a:off x="2976183" y="2290324"/>
            <a:ext cx="3191636" cy="2942076"/>
            <a:chOff x="2976183" y="2290324"/>
            <a:chExt cx="3191636" cy="294207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34E741-7EF0-7D4F-8A58-15DFEA31A0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447" r="75158" b="20547"/>
            <a:stretch/>
          </p:blipFill>
          <p:spPr>
            <a:xfrm>
              <a:off x="2976183" y="2290324"/>
              <a:ext cx="3191636" cy="294207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08DD89B-2A7C-1747-8AA8-29F820357F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1" y="3064933"/>
              <a:ext cx="287867" cy="696429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6B6B3C-B306-1B41-B479-B8A372D539D5}"/>
                </a:ext>
              </a:extLst>
            </p:cNvPr>
            <p:cNvSpPr txBox="1"/>
            <p:nvPr/>
          </p:nvSpPr>
          <p:spPr>
            <a:xfrm>
              <a:off x="4715934" y="3348202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314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Experimental bias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2544404"/>
            <a:ext cx="8347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A biased experiment is no different from a useless one</a:t>
            </a:r>
          </a:p>
          <a:p>
            <a:pPr algn="ctr"/>
            <a:r>
              <a:rPr lang="en-US" sz="2800" dirty="0"/>
              <a:t>Daniel </a:t>
            </a:r>
            <a:r>
              <a:rPr lang="en-US" sz="2800" dirty="0" err="1"/>
              <a:t>Sarewitz</a:t>
            </a:r>
            <a:endParaRPr lang="en-US" sz="2800" dirty="0"/>
          </a:p>
          <a:p>
            <a:pPr algn="ctr"/>
            <a:r>
              <a:rPr lang="en-US" sz="2800" dirty="0"/>
              <a:t>(Beware the creeping cracks of bias. Nature, 2012)</a:t>
            </a:r>
          </a:p>
        </p:txBody>
      </p:sp>
    </p:spTree>
    <p:extLst>
      <p:ext uri="{BB962C8B-B14F-4D97-AF65-F5344CB8AC3E}">
        <p14:creationId xmlns:p14="http://schemas.microsoft.com/office/powerpoint/2010/main" val="2975653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Controlling bias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0170D1-CDDD-6E46-9C29-86FEFDF24A34}"/>
              </a:ext>
            </a:extLst>
          </p:cNvPr>
          <p:cNvSpPr txBox="1"/>
          <p:nvPr/>
        </p:nvSpPr>
        <p:spPr>
          <a:xfrm>
            <a:off x="398265" y="1801454"/>
            <a:ext cx="8347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 avoid bias: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Correct selection of experimental conditions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Randomisation</a:t>
            </a:r>
            <a:r>
              <a:rPr lang="en-US" sz="2800" dirty="0"/>
              <a:t> of experimental samples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Randomisation</a:t>
            </a:r>
            <a:r>
              <a:rPr lang="en-US" sz="2800" dirty="0"/>
              <a:t> in which the order measurements are made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Blinded analysis of the data</a:t>
            </a:r>
          </a:p>
          <a:p>
            <a:endParaRPr lang="en-US" sz="2800" dirty="0"/>
          </a:p>
          <a:p>
            <a:pPr algn="ctr"/>
            <a:r>
              <a:rPr lang="en-US" sz="2800" b="1" dirty="0"/>
              <a:t>Failure to blind can lead to false negative and false positive results</a:t>
            </a:r>
          </a:p>
        </p:txBody>
      </p:sp>
    </p:spTree>
    <p:extLst>
      <p:ext uri="{BB962C8B-B14F-4D97-AF65-F5344CB8AC3E}">
        <p14:creationId xmlns:p14="http://schemas.microsoft.com/office/powerpoint/2010/main" val="1830278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Avoiding confounding factors in RNA-</a:t>
            </a:r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seq</a:t>
            </a:r>
            <a:endParaRPr lang="en-US" sz="3000" b="1" dirty="0">
              <a:solidFill>
                <a:srgbClr val="953735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2" y="2487612"/>
            <a:ext cx="2593303" cy="174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22BA2-2C3A-A444-83B4-55AE0126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72" y="2483643"/>
            <a:ext cx="2593303" cy="174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3972-4CCF-734C-A36C-026E8CC2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72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1157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4138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7120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1102252" y="4320497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3887572" y="4320497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6869082" y="4320497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67948-6184-654E-B9BC-984AFFA58A41}"/>
              </a:ext>
            </a:extLst>
          </p:cNvPr>
          <p:cNvSpPr txBox="1"/>
          <p:nvPr/>
        </p:nvSpPr>
        <p:spPr>
          <a:xfrm>
            <a:off x="244472" y="5465780"/>
            <a:ext cx="479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 and treatments are confounded by Plate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F3EB5E-E1F8-EC4C-94D0-08F4F9C9747F}"/>
              </a:ext>
            </a:extLst>
          </p:cNvPr>
          <p:cNvSpPr/>
          <p:nvPr/>
        </p:nvSpPr>
        <p:spPr>
          <a:xfrm>
            <a:off x="386499" y="2600325"/>
            <a:ext cx="245127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D1B9B9-9AA3-544E-9F6F-643BF14B8A35}"/>
              </a:ext>
            </a:extLst>
          </p:cNvPr>
          <p:cNvSpPr/>
          <p:nvPr/>
        </p:nvSpPr>
        <p:spPr>
          <a:xfrm>
            <a:off x="3394843" y="2575939"/>
            <a:ext cx="2348731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5A79D1-3B28-094B-A675-83F0D3D16BB8}"/>
              </a:ext>
            </a:extLst>
          </p:cNvPr>
          <p:cNvSpPr/>
          <p:nvPr/>
        </p:nvSpPr>
        <p:spPr>
          <a:xfrm>
            <a:off x="6349519" y="2575939"/>
            <a:ext cx="250805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3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Purpose of this section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1501" y="1527715"/>
            <a:ext cx="78438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I regularly get questions regarding sample design and why other </a:t>
            </a:r>
            <a:r>
              <a:rPr lang="en-US" sz="2800" dirty="0" err="1"/>
              <a:t>bioinformaticians</a:t>
            </a:r>
            <a:r>
              <a:rPr lang="en-US" sz="2800" dirty="0"/>
              <a:t> cant </a:t>
            </a:r>
            <a:r>
              <a:rPr lang="en-US" sz="2800" dirty="0" err="1"/>
              <a:t>analyse</a:t>
            </a:r>
            <a:r>
              <a:rPr lang="en-US" sz="2800" dirty="0"/>
              <a:t> their data, after they have performed the experiment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Good experimental design is crucial for success (confounding effects)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I will discuss the important aspects of good NGS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3227704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Avoiding confounding factors in RNA-</a:t>
            </a:r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seq</a:t>
            </a:r>
            <a:endParaRPr lang="en-US" sz="3000" b="1" dirty="0">
              <a:solidFill>
                <a:srgbClr val="953735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2" y="2487612"/>
            <a:ext cx="2593303" cy="174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22BA2-2C3A-A444-83B4-55AE0126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72" y="2483643"/>
            <a:ext cx="2593303" cy="174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3972-4CCF-734C-A36C-026E8CC2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72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1157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4138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7120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487890" y="959563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473602" y="1315274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479546" y="1661703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DDE53-37CA-824B-9ED7-A7A262412240}"/>
              </a:ext>
            </a:extLst>
          </p:cNvPr>
          <p:cNvSpPr/>
          <p:nvPr/>
        </p:nvSpPr>
        <p:spPr>
          <a:xfrm>
            <a:off x="386499" y="2600325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DC949-2FA0-A640-B2EB-DD76F105CE9B}"/>
              </a:ext>
            </a:extLst>
          </p:cNvPr>
          <p:cNvSpPr/>
          <p:nvPr/>
        </p:nvSpPr>
        <p:spPr>
          <a:xfrm>
            <a:off x="3403504" y="257593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960C2-13EF-5A45-8608-5BE2E5FB10ED}"/>
              </a:ext>
            </a:extLst>
          </p:cNvPr>
          <p:cNvSpPr/>
          <p:nvPr/>
        </p:nvSpPr>
        <p:spPr>
          <a:xfrm>
            <a:off x="6421652" y="257593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B86DC-DF37-404D-B7CF-73D652B0BBB7}"/>
              </a:ext>
            </a:extLst>
          </p:cNvPr>
          <p:cNvSpPr/>
          <p:nvPr/>
        </p:nvSpPr>
        <p:spPr>
          <a:xfrm>
            <a:off x="1184120" y="2600325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8C2AC-EA90-8345-9884-949A09E90084}"/>
              </a:ext>
            </a:extLst>
          </p:cNvPr>
          <p:cNvSpPr/>
          <p:nvPr/>
        </p:nvSpPr>
        <p:spPr>
          <a:xfrm>
            <a:off x="4190668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F381D-AE42-4B41-9571-DCC60A4CB3BF}"/>
              </a:ext>
            </a:extLst>
          </p:cNvPr>
          <p:cNvSpPr/>
          <p:nvPr/>
        </p:nvSpPr>
        <p:spPr>
          <a:xfrm>
            <a:off x="7215394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D45773-A025-1044-9D3E-F7F10358B7B9}"/>
              </a:ext>
            </a:extLst>
          </p:cNvPr>
          <p:cNvSpPr/>
          <p:nvPr/>
        </p:nvSpPr>
        <p:spPr>
          <a:xfrm>
            <a:off x="1954906" y="2593050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0C2EE-7B9D-3747-9385-53C3BABD9972}"/>
              </a:ext>
            </a:extLst>
          </p:cNvPr>
          <p:cNvSpPr/>
          <p:nvPr/>
        </p:nvSpPr>
        <p:spPr>
          <a:xfrm>
            <a:off x="4961454" y="257593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F07E39-BCAB-774C-9BC4-06B623F30043}"/>
              </a:ext>
            </a:extLst>
          </p:cNvPr>
          <p:cNvSpPr/>
          <p:nvPr/>
        </p:nvSpPr>
        <p:spPr>
          <a:xfrm>
            <a:off x="7989077" y="257593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B5C0B-AD85-EA4A-B72D-FFBABD919DA3}"/>
              </a:ext>
            </a:extLst>
          </p:cNvPr>
          <p:cNvSpPr/>
          <p:nvPr/>
        </p:nvSpPr>
        <p:spPr>
          <a:xfrm>
            <a:off x="155974" y="1022528"/>
            <a:ext cx="230525" cy="29274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336E5-B621-5744-AC5D-E16DD0B7CF4A}"/>
              </a:ext>
            </a:extLst>
          </p:cNvPr>
          <p:cNvSpPr/>
          <p:nvPr/>
        </p:nvSpPr>
        <p:spPr>
          <a:xfrm>
            <a:off x="155974" y="1389875"/>
            <a:ext cx="230525" cy="29274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0FE08-10BF-3547-BB91-C4326B2EC843}"/>
              </a:ext>
            </a:extLst>
          </p:cNvPr>
          <p:cNvSpPr/>
          <p:nvPr/>
        </p:nvSpPr>
        <p:spPr>
          <a:xfrm>
            <a:off x="155974" y="1753608"/>
            <a:ext cx="230525" cy="29274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A6E0-DCD6-CA44-9512-AA90544F06FB}"/>
              </a:ext>
            </a:extLst>
          </p:cNvPr>
          <p:cNvSpPr txBox="1"/>
          <p:nvPr/>
        </p:nvSpPr>
        <p:spPr>
          <a:xfrm>
            <a:off x="244472" y="5465780"/>
            <a:ext cx="561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 and treatments are confounded by Plate location</a:t>
            </a:r>
          </a:p>
        </p:txBody>
      </p:sp>
    </p:spTree>
    <p:extLst>
      <p:ext uri="{BB962C8B-B14F-4D97-AF65-F5344CB8AC3E}">
        <p14:creationId xmlns:p14="http://schemas.microsoft.com/office/powerpoint/2010/main" val="1512788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Avoiding confounding factors in RNA-</a:t>
            </a:r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seq</a:t>
            </a:r>
            <a:endParaRPr lang="en-US" sz="3000" b="1" dirty="0">
              <a:solidFill>
                <a:srgbClr val="953735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2" y="2487612"/>
            <a:ext cx="2593303" cy="174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22BA2-2C3A-A444-83B4-55AE0126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72" y="2483643"/>
            <a:ext cx="2593303" cy="174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3972-4CCF-734C-A36C-026E8CC2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72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1157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4138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7120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487890" y="959563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473602" y="1315274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479546" y="1661703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DDE53-37CA-824B-9ED7-A7A262412240}"/>
              </a:ext>
            </a:extLst>
          </p:cNvPr>
          <p:cNvSpPr/>
          <p:nvPr/>
        </p:nvSpPr>
        <p:spPr>
          <a:xfrm>
            <a:off x="386499" y="2600325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DC949-2FA0-A640-B2EB-DD76F105CE9B}"/>
              </a:ext>
            </a:extLst>
          </p:cNvPr>
          <p:cNvSpPr/>
          <p:nvPr/>
        </p:nvSpPr>
        <p:spPr>
          <a:xfrm>
            <a:off x="3403504" y="257593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960C2-13EF-5A45-8608-5BE2E5FB10ED}"/>
              </a:ext>
            </a:extLst>
          </p:cNvPr>
          <p:cNvSpPr/>
          <p:nvPr/>
        </p:nvSpPr>
        <p:spPr>
          <a:xfrm>
            <a:off x="6421652" y="257593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B86DC-DF37-404D-B7CF-73D652B0BBB7}"/>
              </a:ext>
            </a:extLst>
          </p:cNvPr>
          <p:cNvSpPr/>
          <p:nvPr/>
        </p:nvSpPr>
        <p:spPr>
          <a:xfrm>
            <a:off x="1184120" y="2600325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8C2AC-EA90-8345-9884-949A09E90084}"/>
              </a:ext>
            </a:extLst>
          </p:cNvPr>
          <p:cNvSpPr/>
          <p:nvPr/>
        </p:nvSpPr>
        <p:spPr>
          <a:xfrm>
            <a:off x="4190668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F381D-AE42-4B41-9571-DCC60A4CB3BF}"/>
              </a:ext>
            </a:extLst>
          </p:cNvPr>
          <p:cNvSpPr/>
          <p:nvPr/>
        </p:nvSpPr>
        <p:spPr>
          <a:xfrm>
            <a:off x="7215394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D45773-A025-1044-9D3E-F7F10358B7B9}"/>
              </a:ext>
            </a:extLst>
          </p:cNvPr>
          <p:cNvSpPr/>
          <p:nvPr/>
        </p:nvSpPr>
        <p:spPr>
          <a:xfrm>
            <a:off x="1954906" y="2593050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0C2EE-7B9D-3747-9385-53C3BABD9972}"/>
              </a:ext>
            </a:extLst>
          </p:cNvPr>
          <p:cNvSpPr/>
          <p:nvPr/>
        </p:nvSpPr>
        <p:spPr>
          <a:xfrm>
            <a:off x="4961454" y="257593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F07E39-BCAB-774C-9BC4-06B623F30043}"/>
              </a:ext>
            </a:extLst>
          </p:cNvPr>
          <p:cNvSpPr/>
          <p:nvPr/>
        </p:nvSpPr>
        <p:spPr>
          <a:xfrm>
            <a:off x="7989077" y="257593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B5C0B-AD85-EA4A-B72D-FFBABD919DA3}"/>
              </a:ext>
            </a:extLst>
          </p:cNvPr>
          <p:cNvSpPr/>
          <p:nvPr/>
        </p:nvSpPr>
        <p:spPr>
          <a:xfrm>
            <a:off x="155974" y="1022528"/>
            <a:ext cx="230525" cy="29274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336E5-B621-5744-AC5D-E16DD0B7CF4A}"/>
              </a:ext>
            </a:extLst>
          </p:cNvPr>
          <p:cNvSpPr/>
          <p:nvPr/>
        </p:nvSpPr>
        <p:spPr>
          <a:xfrm>
            <a:off x="155974" y="1389875"/>
            <a:ext cx="230525" cy="29274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0FE08-10BF-3547-BB91-C4326B2EC843}"/>
              </a:ext>
            </a:extLst>
          </p:cNvPr>
          <p:cNvSpPr/>
          <p:nvPr/>
        </p:nvSpPr>
        <p:spPr>
          <a:xfrm>
            <a:off x="155974" y="1753608"/>
            <a:ext cx="230525" cy="29274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A6E0-DCD6-CA44-9512-AA90544F06FB}"/>
              </a:ext>
            </a:extLst>
          </p:cNvPr>
          <p:cNvSpPr txBox="1"/>
          <p:nvPr/>
        </p:nvSpPr>
        <p:spPr>
          <a:xfrm>
            <a:off x="244472" y="5465780"/>
            <a:ext cx="785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 and treatments are confounded by Plate location and day of </a:t>
            </a:r>
            <a:r>
              <a:rPr lang="en-US" b="1" dirty="0" err="1"/>
              <a:t>preperation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05053E-2C0F-D74E-A8F9-446F2175D53C}"/>
              </a:ext>
            </a:extLst>
          </p:cNvPr>
          <p:cNvSpPr txBox="1"/>
          <p:nvPr/>
        </p:nvSpPr>
        <p:spPr>
          <a:xfrm>
            <a:off x="1196180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4F24A3-4655-C444-B66B-FC3665740742}"/>
              </a:ext>
            </a:extLst>
          </p:cNvPr>
          <p:cNvSpPr txBox="1"/>
          <p:nvPr/>
        </p:nvSpPr>
        <p:spPr>
          <a:xfrm>
            <a:off x="4138795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B931D8-F15C-4043-80D9-CF94DB8CE49D}"/>
              </a:ext>
            </a:extLst>
          </p:cNvPr>
          <p:cNvSpPr txBox="1"/>
          <p:nvPr/>
        </p:nvSpPr>
        <p:spPr>
          <a:xfrm>
            <a:off x="7164581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1819272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Avoiding confounding factors in RNA-</a:t>
            </a:r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seq</a:t>
            </a:r>
            <a:endParaRPr lang="en-US" sz="3000" b="1" dirty="0">
              <a:solidFill>
                <a:srgbClr val="953735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2" y="2487612"/>
            <a:ext cx="2593303" cy="174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22BA2-2C3A-A444-83B4-55AE0126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72" y="2483643"/>
            <a:ext cx="2593303" cy="174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3972-4CCF-734C-A36C-026E8CC2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72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1157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4138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7120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487890" y="959563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473602" y="1315274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479546" y="1661703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DDE53-37CA-824B-9ED7-A7A262412240}"/>
              </a:ext>
            </a:extLst>
          </p:cNvPr>
          <p:cNvSpPr/>
          <p:nvPr/>
        </p:nvSpPr>
        <p:spPr>
          <a:xfrm>
            <a:off x="386499" y="2600325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DC949-2FA0-A640-B2EB-DD76F105CE9B}"/>
              </a:ext>
            </a:extLst>
          </p:cNvPr>
          <p:cNvSpPr/>
          <p:nvPr/>
        </p:nvSpPr>
        <p:spPr>
          <a:xfrm>
            <a:off x="4992131" y="2589616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960C2-13EF-5A45-8608-5BE2E5FB10ED}"/>
              </a:ext>
            </a:extLst>
          </p:cNvPr>
          <p:cNvSpPr/>
          <p:nvPr/>
        </p:nvSpPr>
        <p:spPr>
          <a:xfrm>
            <a:off x="7227489" y="256004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B86DC-DF37-404D-B7CF-73D652B0BBB7}"/>
              </a:ext>
            </a:extLst>
          </p:cNvPr>
          <p:cNvSpPr/>
          <p:nvPr/>
        </p:nvSpPr>
        <p:spPr>
          <a:xfrm>
            <a:off x="1184120" y="2600325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8C2AC-EA90-8345-9884-949A09E90084}"/>
              </a:ext>
            </a:extLst>
          </p:cNvPr>
          <p:cNvSpPr/>
          <p:nvPr/>
        </p:nvSpPr>
        <p:spPr>
          <a:xfrm>
            <a:off x="3368009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F381D-AE42-4B41-9571-DCC60A4CB3BF}"/>
              </a:ext>
            </a:extLst>
          </p:cNvPr>
          <p:cNvSpPr/>
          <p:nvPr/>
        </p:nvSpPr>
        <p:spPr>
          <a:xfrm>
            <a:off x="8001653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D45773-A025-1044-9D3E-F7F10358B7B9}"/>
              </a:ext>
            </a:extLst>
          </p:cNvPr>
          <p:cNvSpPr/>
          <p:nvPr/>
        </p:nvSpPr>
        <p:spPr>
          <a:xfrm>
            <a:off x="1954906" y="2593050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0C2EE-7B9D-3747-9385-53C3BABD9972}"/>
              </a:ext>
            </a:extLst>
          </p:cNvPr>
          <p:cNvSpPr/>
          <p:nvPr/>
        </p:nvSpPr>
        <p:spPr>
          <a:xfrm>
            <a:off x="4198389" y="260500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F07E39-BCAB-774C-9BC4-06B623F30043}"/>
              </a:ext>
            </a:extLst>
          </p:cNvPr>
          <p:cNvSpPr/>
          <p:nvPr/>
        </p:nvSpPr>
        <p:spPr>
          <a:xfrm>
            <a:off x="6408083" y="2562713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B5C0B-AD85-EA4A-B72D-FFBABD919DA3}"/>
              </a:ext>
            </a:extLst>
          </p:cNvPr>
          <p:cNvSpPr/>
          <p:nvPr/>
        </p:nvSpPr>
        <p:spPr>
          <a:xfrm>
            <a:off x="155974" y="1022528"/>
            <a:ext cx="230525" cy="29274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336E5-B621-5744-AC5D-E16DD0B7CF4A}"/>
              </a:ext>
            </a:extLst>
          </p:cNvPr>
          <p:cNvSpPr/>
          <p:nvPr/>
        </p:nvSpPr>
        <p:spPr>
          <a:xfrm>
            <a:off x="155974" y="1389875"/>
            <a:ext cx="230525" cy="29274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0FE08-10BF-3547-BB91-C4326B2EC843}"/>
              </a:ext>
            </a:extLst>
          </p:cNvPr>
          <p:cNvSpPr/>
          <p:nvPr/>
        </p:nvSpPr>
        <p:spPr>
          <a:xfrm>
            <a:off x="155974" y="1753608"/>
            <a:ext cx="230525" cy="29274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A6E0-DCD6-CA44-9512-AA90544F06FB}"/>
              </a:ext>
            </a:extLst>
          </p:cNvPr>
          <p:cNvSpPr txBox="1"/>
          <p:nvPr/>
        </p:nvSpPr>
        <p:spPr>
          <a:xfrm>
            <a:off x="244472" y="5465780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 and treatments are confounded by day of </a:t>
            </a:r>
            <a:r>
              <a:rPr lang="en-US" b="1" dirty="0" err="1"/>
              <a:t>preperation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05053E-2C0F-D74E-A8F9-446F2175D53C}"/>
              </a:ext>
            </a:extLst>
          </p:cNvPr>
          <p:cNvSpPr txBox="1"/>
          <p:nvPr/>
        </p:nvSpPr>
        <p:spPr>
          <a:xfrm>
            <a:off x="1196180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4F24A3-4655-C444-B66B-FC3665740742}"/>
              </a:ext>
            </a:extLst>
          </p:cNvPr>
          <p:cNvSpPr txBox="1"/>
          <p:nvPr/>
        </p:nvSpPr>
        <p:spPr>
          <a:xfrm>
            <a:off x="4138795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B931D8-F15C-4043-80D9-CF94DB8CE49D}"/>
              </a:ext>
            </a:extLst>
          </p:cNvPr>
          <p:cNvSpPr txBox="1"/>
          <p:nvPr/>
        </p:nvSpPr>
        <p:spPr>
          <a:xfrm>
            <a:off x="7164581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2467505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Avoiding confounding factors in RNA-</a:t>
            </a:r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seq</a:t>
            </a:r>
            <a:endParaRPr lang="en-US" sz="3000" b="1" dirty="0">
              <a:solidFill>
                <a:srgbClr val="953735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2" y="2487612"/>
            <a:ext cx="2593303" cy="174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22BA2-2C3A-A444-83B4-55AE0126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72" y="2483643"/>
            <a:ext cx="2593303" cy="174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3972-4CCF-734C-A36C-026E8CC2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72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1157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4138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7120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487890" y="959563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473602" y="1315274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479546" y="1661703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DDE53-37CA-824B-9ED7-A7A262412240}"/>
              </a:ext>
            </a:extLst>
          </p:cNvPr>
          <p:cNvSpPr/>
          <p:nvPr/>
        </p:nvSpPr>
        <p:spPr>
          <a:xfrm>
            <a:off x="386499" y="2600325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DC949-2FA0-A640-B2EB-DD76F105CE9B}"/>
              </a:ext>
            </a:extLst>
          </p:cNvPr>
          <p:cNvSpPr/>
          <p:nvPr/>
        </p:nvSpPr>
        <p:spPr>
          <a:xfrm>
            <a:off x="4992131" y="2589616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960C2-13EF-5A45-8608-5BE2E5FB10ED}"/>
              </a:ext>
            </a:extLst>
          </p:cNvPr>
          <p:cNvSpPr/>
          <p:nvPr/>
        </p:nvSpPr>
        <p:spPr>
          <a:xfrm>
            <a:off x="7227489" y="256004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B86DC-DF37-404D-B7CF-73D652B0BBB7}"/>
              </a:ext>
            </a:extLst>
          </p:cNvPr>
          <p:cNvSpPr/>
          <p:nvPr/>
        </p:nvSpPr>
        <p:spPr>
          <a:xfrm>
            <a:off x="1184120" y="2600325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8C2AC-EA90-8345-9884-949A09E90084}"/>
              </a:ext>
            </a:extLst>
          </p:cNvPr>
          <p:cNvSpPr/>
          <p:nvPr/>
        </p:nvSpPr>
        <p:spPr>
          <a:xfrm>
            <a:off x="3368009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F381D-AE42-4B41-9571-DCC60A4CB3BF}"/>
              </a:ext>
            </a:extLst>
          </p:cNvPr>
          <p:cNvSpPr/>
          <p:nvPr/>
        </p:nvSpPr>
        <p:spPr>
          <a:xfrm>
            <a:off x="8001653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D45773-A025-1044-9D3E-F7F10358B7B9}"/>
              </a:ext>
            </a:extLst>
          </p:cNvPr>
          <p:cNvSpPr/>
          <p:nvPr/>
        </p:nvSpPr>
        <p:spPr>
          <a:xfrm>
            <a:off x="1954906" y="2593050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0C2EE-7B9D-3747-9385-53C3BABD9972}"/>
              </a:ext>
            </a:extLst>
          </p:cNvPr>
          <p:cNvSpPr/>
          <p:nvPr/>
        </p:nvSpPr>
        <p:spPr>
          <a:xfrm>
            <a:off x="4198389" y="260500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F07E39-BCAB-774C-9BC4-06B623F30043}"/>
              </a:ext>
            </a:extLst>
          </p:cNvPr>
          <p:cNvSpPr/>
          <p:nvPr/>
        </p:nvSpPr>
        <p:spPr>
          <a:xfrm>
            <a:off x="6408083" y="2562713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B5C0B-AD85-EA4A-B72D-FFBABD919DA3}"/>
              </a:ext>
            </a:extLst>
          </p:cNvPr>
          <p:cNvSpPr/>
          <p:nvPr/>
        </p:nvSpPr>
        <p:spPr>
          <a:xfrm>
            <a:off x="155974" y="1022528"/>
            <a:ext cx="230525" cy="29274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336E5-B621-5744-AC5D-E16DD0B7CF4A}"/>
              </a:ext>
            </a:extLst>
          </p:cNvPr>
          <p:cNvSpPr/>
          <p:nvPr/>
        </p:nvSpPr>
        <p:spPr>
          <a:xfrm>
            <a:off x="155974" y="1389875"/>
            <a:ext cx="230525" cy="29274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0FE08-10BF-3547-BB91-C4326B2EC843}"/>
              </a:ext>
            </a:extLst>
          </p:cNvPr>
          <p:cNvSpPr/>
          <p:nvPr/>
        </p:nvSpPr>
        <p:spPr>
          <a:xfrm>
            <a:off x="155974" y="1753608"/>
            <a:ext cx="230525" cy="29274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A6E0-DCD6-CA44-9512-AA90544F06FB}"/>
              </a:ext>
            </a:extLst>
          </p:cNvPr>
          <p:cNvSpPr txBox="1"/>
          <p:nvPr/>
        </p:nvSpPr>
        <p:spPr>
          <a:xfrm>
            <a:off x="244472" y="5465780"/>
            <a:ext cx="751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Getting better but still have potential confounding effects with plate location</a:t>
            </a:r>
          </a:p>
        </p:txBody>
      </p:sp>
    </p:spTree>
    <p:extLst>
      <p:ext uri="{BB962C8B-B14F-4D97-AF65-F5344CB8AC3E}">
        <p14:creationId xmlns:p14="http://schemas.microsoft.com/office/powerpoint/2010/main" val="1993408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145A78-9FF9-684F-8749-156EBA9CB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Avoiding bias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3BB709-B0C1-CF47-B408-34BD2AD6CDC7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F63CA5-A6C9-8141-A926-E1CE3D003BD9}"/>
              </a:ext>
            </a:extLst>
          </p:cNvPr>
          <p:cNvCxnSpPr/>
          <p:nvPr/>
        </p:nvCxnSpPr>
        <p:spPr>
          <a:xfrm>
            <a:off x="457200" y="2471738"/>
            <a:ext cx="0" cy="31575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E2425E-A009-D04E-90EB-E1273AB2F135}"/>
              </a:ext>
            </a:extLst>
          </p:cNvPr>
          <p:cNvCxnSpPr>
            <a:cxnSpLocks/>
          </p:cNvCxnSpPr>
          <p:nvPr/>
        </p:nvCxnSpPr>
        <p:spPr>
          <a:xfrm flipH="1">
            <a:off x="457201" y="5629275"/>
            <a:ext cx="35575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E6B27E8-108F-1747-920F-33872B181473}"/>
              </a:ext>
            </a:extLst>
          </p:cNvPr>
          <p:cNvSpPr/>
          <p:nvPr/>
        </p:nvSpPr>
        <p:spPr>
          <a:xfrm>
            <a:off x="1077322" y="287893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D5B2DF-2082-6E4A-8904-23179AAE5777}"/>
              </a:ext>
            </a:extLst>
          </p:cNvPr>
          <p:cNvSpPr/>
          <p:nvPr/>
        </p:nvSpPr>
        <p:spPr>
          <a:xfrm>
            <a:off x="1090606" y="335280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12FDA4-FBD9-FD4A-92CB-FB3B4B6EE034}"/>
              </a:ext>
            </a:extLst>
          </p:cNvPr>
          <p:cNvSpPr/>
          <p:nvPr/>
        </p:nvSpPr>
        <p:spPr>
          <a:xfrm>
            <a:off x="1090606" y="387668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1F409E-E246-C14F-B8C9-67C68C1B0A2F}"/>
              </a:ext>
            </a:extLst>
          </p:cNvPr>
          <p:cNvSpPr/>
          <p:nvPr/>
        </p:nvSpPr>
        <p:spPr>
          <a:xfrm>
            <a:off x="1100126" y="430054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3AAA92-20DA-C247-BD6F-43C1475E3C0D}"/>
              </a:ext>
            </a:extLst>
          </p:cNvPr>
          <p:cNvSpPr/>
          <p:nvPr/>
        </p:nvSpPr>
        <p:spPr>
          <a:xfrm>
            <a:off x="1090606" y="4752977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AE2F23-C69F-6F4A-B965-8AF0529C6CCB}"/>
              </a:ext>
            </a:extLst>
          </p:cNvPr>
          <p:cNvSpPr/>
          <p:nvPr/>
        </p:nvSpPr>
        <p:spPr>
          <a:xfrm>
            <a:off x="1697443" y="287893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40BE24-4755-EE42-B5DE-C2C7833CCD84}"/>
              </a:ext>
            </a:extLst>
          </p:cNvPr>
          <p:cNvSpPr/>
          <p:nvPr/>
        </p:nvSpPr>
        <p:spPr>
          <a:xfrm>
            <a:off x="1710727" y="335280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C8C7CC-2A35-FA40-BC12-B745A308B3A9}"/>
              </a:ext>
            </a:extLst>
          </p:cNvPr>
          <p:cNvSpPr/>
          <p:nvPr/>
        </p:nvSpPr>
        <p:spPr>
          <a:xfrm>
            <a:off x="1710727" y="387668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77EDDB-C6F8-4D4C-9836-4E97C73A4CDD}"/>
              </a:ext>
            </a:extLst>
          </p:cNvPr>
          <p:cNvSpPr/>
          <p:nvPr/>
        </p:nvSpPr>
        <p:spPr>
          <a:xfrm>
            <a:off x="1720247" y="430054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E5D9E5-9434-9B4C-A4A6-D4DB57BD3B4F}"/>
              </a:ext>
            </a:extLst>
          </p:cNvPr>
          <p:cNvSpPr/>
          <p:nvPr/>
        </p:nvSpPr>
        <p:spPr>
          <a:xfrm>
            <a:off x="1710727" y="4752977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696836-6FF7-8440-91ED-85BE611DC5BE}"/>
              </a:ext>
            </a:extLst>
          </p:cNvPr>
          <p:cNvSpPr/>
          <p:nvPr/>
        </p:nvSpPr>
        <p:spPr>
          <a:xfrm>
            <a:off x="2304280" y="287893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4672C6F-0C68-B045-92BF-1F9169B85ECC}"/>
              </a:ext>
            </a:extLst>
          </p:cNvPr>
          <p:cNvSpPr/>
          <p:nvPr/>
        </p:nvSpPr>
        <p:spPr>
          <a:xfrm>
            <a:off x="2317564" y="335280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653810-93A7-6347-891D-0B51BB521DDA}"/>
              </a:ext>
            </a:extLst>
          </p:cNvPr>
          <p:cNvSpPr/>
          <p:nvPr/>
        </p:nvSpPr>
        <p:spPr>
          <a:xfrm>
            <a:off x="2317564" y="387668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E2C9F1E-772D-5041-BC5B-810C13B62D77}"/>
              </a:ext>
            </a:extLst>
          </p:cNvPr>
          <p:cNvSpPr/>
          <p:nvPr/>
        </p:nvSpPr>
        <p:spPr>
          <a:xfrm>
            <a:off x="2327084" y="430054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0D857-27A3-9448-9F8D-EF587A9BE98D}"/>
              </a:ext>
            </a:extLst>
          </p:cNvPr>
          <p:cNvSpPr/>
          <p:nvPr/>
        </p:nvSpPr>
        <p:spPr>
          <a:xfrm>
            <a:off x="2317564" y="4752977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A1E38A-05B5-DA49-BD20-A09B0E11A911}"/>
              </a:ext>
            </a:extLst>
          </p:cNvPr>
          <p:cNvSpPr/>
          <p:nvPr/>
        </p:nvSpPr>
        <p:spPr>
          <a:xfrm>
            <a:off x="2997966" y="287893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CC36A7-83AC-7647-99A0-45C85381F232}"/>
              </a:ext>
            </a:extLst>
          </p:cNvPr>
          <p:cNvSpPr/>
          <p:nvPr/>
        </p:nvSpPr>
        <p:spPr>
          <a:xfrm>
            <a:off x="3011250" y="335280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DD082BC-8039-154D-9B19-1C7545FC3BD1}"/>
              </a:ext>
            </a:extLst>
          </p:cNvPr>
          <p:cNvSpPr/>
          <p:nvPr/>
        </p:nvSpPr>
        <p:spPr>
          <a:xfrm>
            <a:off x="3011250" y="387668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BE93FC-7C7D-CC40-8358-79D3FF9B5F15}"/>
              </a:ext>
            </a:extLst>
          </p:cNvPr>
          <p:cNvSpPr/>
          <p:nvPr/>
        </p:nvSpPr>
        <p:spPr>
          <a:xfrm>
            <a:off x="3020770" y="430054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114DE78-667C-4C40-84AB-FFDF18D37F31}"/>
              </a:ext>
            </a:extLst>
          </p:cNvPr>
          <p:cNvSpPr/>
          <p:nvPr/>
        </p:nvSpPr>
        <p:spPr>
          <a:xfrm>
            <a:off x="3011250" y="4752977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9612A0-B531-5348-967F-B774E764F2B4}"/>
              </a:ext>
            </a:extLst>
          </p:cNvPr>
          <p:cNvCxnSpPr/>
          <p:nvPr/>
        </p:nvCxnSpPr>
        <p:spPr>
          <a:xfrm>
            <a:off x="4978400" y="2471738"/>
            <a:ext cx="0" cy="31575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DC8A6B-0A6D-BF4A-9A09-9FBB38687691}"/>
              </a:ext>
            </a:extLst>
          </p:cNvPr>
          <p:cNvCxnSpPr>
            <a:cxnSpLocks/>
          </p:cNvCxnSpPr>
          <p:nvPr/>
        </p:nvCxnSpPr>
        <p:spPr>
          <a:xfrm flipH="1">
            <a:off x="4978401" y="5629275"/>
            <a:ext cx="35575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D927FA4-5B4E-4C43-8719-999B27F1F544}"/>
              </a:ext>
            </a:extLst>
          </p:cNvPr>
          <p:cNvSpPr/>
          <p:nvPr/>
        </p:nvSpPr>
        <p:spPr>
          <a:xfrm>
            <a:off x="5779995" y="310241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B06F1-58F0-654A-967A-C46F655E4F06}"/>
              </a:ext>
            </a:extLst>
          </p:cNvPr>
          <p:cNvSpPr/>
          <p:nvPr/>
        </p:nvSpPr>
        <p:spPr>
          <a:xfrm>
            <a:off x="5773353" y="339566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4109906-B087-064A-B598-9377FE5EBE32}"/>
              </a:ext>
            </a:extLst>
          </p:cNvPr>
          <p:cNvSpPr/>
          <p:nvPr/>
        </p:nvSpPr>
        <p:spPr>
          <a:xfrm>
            <a:off x="5379431" y="416417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B83BC8A-5239-4043-8438-9A94C2435F76}"/>
              </a:ext>
            </a:extLst>
          </p:cNvPr>
          <p:cNvSpPr/>
          <p:nvPr/>
        </p:nvSpPr>
        <p:spPr>
          <a:xfrm>
            <a:off x="5621326" y="430054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6470A0-C09B-D94C-992F-608DAF1A7EAE}"/>
              </a:ext>
            </a:extLst>
          </p:cNvPr>
          <p:cNvSpPr/>
          <p:nvPr/>
        </p:nvSpPr>
        <p:spPr>
          <a:xfrm>
            <a:off x="5379431" y="489672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F16B51-229A-2D44-AE50-A50D33521D41}"/>
              </a:ext>
            </a:extLst>
          </p:cNvPr>
          <p:cNvSpPr/>
          <p:nvPr/>
        </p:nvSpPr>
        <p:spPr>
          <a:xfrm>
            <a:off x="5866187" y="2893649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CAE2535-DD41-624D-9330-8E5D10F187FF}"/>
              </a:ext>
            </a:extLst>
          </p:cNvPr>
          <p:cNvSpPr/>
          <p:nvPr/>
        </p:nvSpPr>
        <p:spPr>
          <a:xfrm>
            <a:off x="6231927" y="335280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676B140-9464-5F46-9058-9C9A798E9545}"/>
              </a:ext>
            </a:extLst>
          </p:cNvPr>
          <p:cNvSpPr/>
          <p:nvPr/>
        </p:nvSpPr>
        <p:spPr>
          <a:xfrm>
            <a:off x="6231927" y="387668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EF1B651-E623-9647-BE1E-B8C3F249FADC}"/>
              </a:ext>
            </a:extLst>
          </p:cNvPr>
          <p:cNvSpPr/>
          <p:nvPr/>
        </p:nvSpPr>
        <p:spPr>
          <a:xfrm>
            <a:off x="6241447" y="430054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6E9312B-49D1-D745-B27F-DCB8D46AF19A}"/>
              </a:ext>
            </a:extLst>
          </p:cNvPr>
          <p:cNvSpPr/>
          <p:nvPr/>
        </p:nvSpPr>
        <p:spPr>
          <a:xfrm>
            <a:off x="6126838" y="5192014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D3FABC-7F5C-AF44-9856-40FCCE499C36}"/>
              </a:ext>
            </a:extLst>
          </p:cNvPr>
          <p:cNvSpPr/>
          <p:nvPr/>
        </p:nvSpPr>
        <p:spPr>
          <a:xfrm>
            <a:off x="6145911" y="296466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A952646-B723-4049-A43F-8FE39AFD6794}"/>
              </a:ext>
            </a:extLst>
          </p:cNvPr>
          <p:cNvSpPr/>
          <p:nvPr/>
        </p:nvSpPr>
        <p:spPr>
          <a:xfrm>
            <a:off x="6768859" y="3720211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5B1BA68-1510-BB45-8412-05B766D04667}"/>
              </a:ext>
            </a:extLst>
          </p:cNvPr>
          <p:cNvSpPr/>
          <p:nvPr/>
        </p:nvSpPr>
        <p:spPr>
          <a:xfrm>
            <a:off x="6040822" y="312685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5B6768-CE45-6440-BC7C-FB19315D3816}"/>
              </a:ext>
            </a:extLst>
          </p:cNvPr>
          <p:cNvSpPr/>
          <p:nvPr/>
        </p:nvSpPr>
        <p:spPr>
          <a:xfrm>
            <a:off x="7103242" y="425768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F99FFB7-8E78-3540-B1B2-DD32560C3F86}"/>
              </a:ext>
            </a:extLst>
          </p:cNvPr>
          <p:cNvSpPr/>
          <p:nvPr/>
        </p:nvSpPr>
        <p:spPr>
          <a:xfrm>
            <a:off x="6787385" y="495483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DB4BBE9-D919-614C-B5F9-CC7E0C735A25}"/>
              </a:ext>
            </a:extLst>
          </p:cNvPr>
          <p:cNvSpPr/>
          <p:nvPr/>
        </p:nvSpPr>
        <p:spPr>
          <a:xfrm>
            <a:off x="7519166" y="287893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F096D13-389B-1342-872A-E1E65B2674E3}"/>
              </a:ext>
            </a:extLst>
          </p:cNvPr>
          <p:cNvSpPr/>
          <p:nvPr/>
        </p:nvSpPr>
        <p:spPr>
          <a:xfrm>
            <a:off x="7103243" y="3169713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21C4067-2BA8-2C4A-90CD-F55E9EECC8FF}"/>
              </a:ext>
            </a:extLst>
          </p:cNvPr>
          <p:cNvSpPr/>
          <p:nvPr/>
        </p:nvSpPr>
        <p:spPr>
          <a:xfrm>
            <a:off x="7532450" y="387668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73EA67C-5C68-CB43-B81E-253E13A655A2}"/>
              </a:ext>
            </a:extLst>
          </p:cNvPr>
          <p:cNvSpPr/>
          <p:nvPr/>
        </p:nvSpPr>
        <p:spPr>
          <a:xfrm>
            <a:off x="7541970" y="430054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F111C7-C44C-A041-A5A0-126F2EF9DCCE}"/>
              </a:ext>
            </a:extLst>
          </p:cNvPr>
          <p:cNvSpPr/>
          <p:nvPr/>
        </p:nvSpPr>
        <p:spPr>
          <a:xfrm>
            <a:off x="7532450" y="4752977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1CBB24-6A50-C749-91E3-9C6E2D4F5758}"/>
              </a:ext>
            </a:extLst>
          </p:cNvPr>
          <p:cNvSpPr txBox="1"/>
          <p:nvPr/>
        </p:nvSpPr>
        <p:spPr>
          <a:xfrm>
            <a:off x="398265" y="1144229"/>
            <a:ext cx="8347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Which sampled data is likely biased?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464533-EB3F-8747-9F11-9346D95462C9}"/>
              </a:ext>
            </a:extLst>
          </p:cNvPr>
          <p:cNvSpPr txBox="1"/>
          <p:nvPr/>
        </p:nvSpPr>
        <p:spPr>
          <a:xfrm>
            <a:off x="1746865" y="5791533"/>
            <a:ext cx="557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8C808E-5941-4644-9C0D-1F513B288C93}"/>
              </a:ext>
            </a:extLst>
          </p:cNvPr>
          <p:cNvSpPr txBox="1"/>
          <p:nvPr/>
        </p:nvSpPr>
        <p:spPr>
          <a:xfrm>
            <a:off x="6631552" y="5791533"/>
            <a:ext cx="557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49097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Avoiding confounding factors in RNA-</a:t>
            </a:r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seq</a:t>
            </a:r>
            <a:endParaRPr lang="en-US" sz="3000" b="1" dirty="0">
              <a:solidFill>
                <a:srgbClr val="953735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2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1157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4138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7120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487890" y="959563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473602" y="1315274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479546" y="1661703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DDE53-37CA-824B-9ED7-A7A262412240}"/>
              </a:ext>
            </a:extLst>
          </p:cNvPr>
          <p:cNvSpPr/>
          <p:nvPr/>
        </p:nvSpPr>
        <p:spPr>
          <a:xfrm>
            <a:off x="386499" y="2600325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B86DC-DF37-404D-B7CF-73D652B0BBB7}"/>
              </a:ext>
            </a:extLst>
          </p:cNvPr>
          <p:cNvSpPr/>
          <p:nvPr/>
        </p:nvSpPr>
        <p:spPr>
          <a:xfrm>
            <a:off x="1184120" y="2600325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D45773-A025-1044-9D3E-F7F10358B7B9}"/>
              </a:ext>
            </a:extLst>
          </p:cNvPr>
          <p:cNvSpPr/>
          <p:nvPr/>
        </p:nvSpPr>
        <p:spPr>
          <a:xfrm>
            <a:off x="1954906" y="2593050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B5C0B-AD85-EA4A-B72D-FFBABD919DA3}"/>
              </a:ext>
            </a:extLst>
          </p:cNvPr>
          <p:cNvSpPr/>
          <p:nvPr/>
        </p:nvSpPr>
        <p:spPr>
          <a:xfrm>
            <a:off x="155974" y="1022528"/>
            <a:ext cx="230525" cy="29274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336E5-B621-5744-AC5D-E16DD0B7CF4A}"/>
              </a:ext>
            </a:extLst>
          </p:cNvPr>
          <p:cNvSpPr/>
          <p:nvPr/>
        </p:nvSpPr>
        <p:spPr>
          <a:xfrm>
            <a:off x="155974" y="1389875"/>
            <a:ext cx="230525" cy="29274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0FE08-10BF-3547-BB91-C4326B2EC843}"/>
              </a:ext>
            </a:extLst>
          </p:cNvPr>
          <p:cNvSpPr/>
          <p:nvPr/>
        </p:nvSpPr>
        <p:spPr>
          <a:xfrm>
            <a:off x="155974" y="1753608"/>
            <a:ext cx="230525" cy="29274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A6E0-DCD6-CA44-9512-AA90544F06FB}"/>
              </a:ext>
            </a:extLst>
          </p:cNvPr>
          <p:cNvSpPr txBox="1"/>
          <p:nvPr/>
        </p:nvSpPr>
        <p:spPr>
          <a:xfrm>
            <a:off x="244472" y="5465780"/>
            <a:ext cx="410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Unlikely to be a confounded experiment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A86AE-E936-1041-B3D7-D9677D63F7DC}"/>
              </a:ext>
            </a:extLst>
          </p:cNvPr>
          <p:cNvSpPr/>
          <p:nvPr/>
        </p:nvSpPr>
        <p:spPr>
          <a:xfrm>
            <a:off x="789601" y="2792220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ADCF6-5279-F847-93A6-290D7B79F8F3}"/>
              </a:ext>
            </a:extLst>
          </p:cNvPr>
          <p:cNvSpPr/>
          <p:nvPr/>
        </p:nvSpPr>
        <p:spPr>
          <a:xfrm>
            <a:off x="1380676" y="2608452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F74A76-DCA7-BF4D-BFA4-F698B3F12640}"/>
              </a:ext>
            </a:extLst>
          </p:cNvPr>
          <p:cNvSpPr/>
          <p:nvPr/>
        </p:nvSpPr>
        <p:spPr>
          <a:xfrm>
            <a:off x="1192703" y="2988408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A60FE8-822B-9147-95D2-7D3DEA5C97D1}"/>
              </a:ext>
            </a:extLst>
          </p:cNvPr>
          <p:cNvSpPr/>
          <p:nvPr/>
        </p:nvSpPr>
        <p:spPr>
          <a:xfrm>
            <a:off x="2358008" y="2620476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CAF0B8-7713-9248-B154-1DDA1F3F6E7A}"/>
              </a:ext>
            </a:extLst>
          </p:cNvPr>
          <p:cNvSpPr/>
          <p:nvPr/>
        </p:nvSpPr>
        <p:spPr>
          <a:xfrm>
            <a:off x="1981741" y="319298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BB2BB6-3E3D-3F4E-BA5D-48794B33326E}"/>
              </a:ext>
            </a:extLst>
          </p:cNvPr>
          <p:cNvSpPr/>
          <p:nvPr/>
        </p:nvSpPr>
        <p:spPr>
          <a:xfrm>
            <a:off x="603992" y="3411075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295A90-EF0B-B34B-90BA-07E30EE18B0F}"/>
              </a:ext>
            </a:extLst>
          </p:cNvPr>
          <p:cNvSpPr/>
          <p:nvPr/>
        </p:nvSpPr>
        <p:spPr>
          <a:xfrm>
            <a:off x="2358008" y="373307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41E351-06C0-0C43-B892-66549C2BD87D}"/>
              </a:ext>
            </a:extLst>
          </p:cNvPr>
          <p:cNvSpPr/>
          <p:nvPr/>
        </p:nvSpPr>
        <p:spPr>
          <a:xfrm>
            <a:off x="2358008" y="3398907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B40DE4-2158-2C45-A7D8-3C608DE6CD90}"/>
              </a:ext>
            </a:extLst>
          </p:cNvPr>
          <p:cNvSpPr/>
          <p:nvPr/>
        </p:nvSpPr>
        <p:spPr>
          <a:xfrm>
            <a:off x="584462" y="3969509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3D5F14-1FCD-4746-AC6E-BEEF23467F21}"/>
              </a:ext>
            </a:extLst>
          </p:cNvPr>
          <p:cNvSpPr/>
          <p:nvPr/>
        </p:nvSpPr>
        <p:spPr>
          <a:xfrm>
            <a:off x="1179285" y="3761563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92EA7A-2E9D-EC43-A811-F6E086649CC8}"/>
              </a:ext>
            </a:extLst>
          </p:cNvPr>
          <p:cNvSpPr/>
          <p:nvPr/>
        </p:nvSpPr>
        <p:spPr>
          <a:xfrm>
            <a:off x="386499" y="3752299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63485EB-55C3-CC48-81A5-0426E0553C2A}"/>
              </a:ext>
            </a:extLst>
          </p:cNvPr>
          <p:cNvSpPr/>
          <p:nvPr/>
        </p:nvSpPr>
        <p:spPr>
          <a:xfrm>
            <a:off x="2161452" y="2610157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D58DCB7-99C7-F942-A32C-4A0512F62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383" y="2487612"/>
            <a:ext cx="2593303" cy="174148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83BA202-26F2-4B40-8642-77F7EEAB041E}"/>
              </a:ext>
            </a:extLst>
          </p:cNvPr>
          <p:cNvSpPr/>
          <p:nvPr/>
        </p:nvSpPr>
        <p:spPr>
          <a:xfrm>
            <a:off x="3443410" y="3147543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6C6928-4C24-D74C-9D5F-832D0D8156A0}"/>
              </a:ext>
            </a:extLst>
          </p:cNvPr>
          <p:cNvSpPr/>
          <p:nvPr/>
        </p:nvSpPr>
        <p:spPr>
          <a:xfrm>
            <a:off x="3902468" y="3188094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4D76C5B-A9F4-D94B-9633-42F133422FF9}"/>
              </a:ext>
            </a:extLst>
          </p:cNvPr>
          <p:cNvSpPr/>
          <p:nvPr/>
        </p:nvSpPr>
        <p:spPr>
          <a:xfrm>
            <a:off x="4401418" y="3348913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F0072B-394E-9440-8B87-B9DAC310FAE0}"/>
              </a:ext>
            </a:extLst>
          </p:cNvPr>
          <p:cNvSpPr/>
          <p:nvPr/>
        </p:nvSpPr>
        <p:spPr>
          <a:xfrm>
            <a:off x="4829092" y="2819265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8E99591-FCBD-4145-9A70-89C7D1729E25}"/>
              </a:ext>
            </a:extLst>
          </p:cNvPr>
          <p:cNvSpPr/>
          <p:nvPr/>
        </p:nvSpPr>
        <p:spPr>
          <a:xfrm>
            <a:off x="4437587" y="2608452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14CEF45-5A70-2C4E-8856-D08794CFE809}"/>
              </a:ext>
            </a:extLst>
          </p:cNvPr>
          <p:cNvSpPr/>
          <p:nvPr/>
        </p:nvSpPr>
        <p:spPr>
          <a:xfrm>
            <a:off x="4249614" y="2988408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33F39B2-62BF-004E-B03E-D969418D3D02}"/>
              </a:ext>
            </a:extLst>
          </p:cNvPr>
          <p:cNvSpPr/>
          <p:nvPr/>
        </p:nvSpPr>
        <p:spPr>
          <a:xfrm>
            <a:off x="5414919" y="2620476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95291D-0F07-2745-B959-000352F0B05B}"/>
              </a:ext>
            </a:extLst>
          </p:cNvPr>
          <p:cNvSpPr/>
          <p:nvPr/>
        </p:nvSpPr>
        <p:spPr>
          <a:xfrm>
            <a:off x="5038652" y="319298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B62080E-B7D4-4349-AF48-01046173A1B4}"/>
              </a:ext>
            </a:extLst>
          </p:cNvPr>
          <p:cNvSpPr/>
          <p:nvPr/>
        </p:nvSpPr>
        <p:spPr>
          <a:xfrm>
            <a:off x="3660903" y="3411075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B6AC8E8-7C83-404D-8ABD-87BCC3F416BE}"/>
              </a:ext>
            </a:extLst>
          </p:cNvPr>
          <p:cNvSpPr/>
          <p:nvPr/>
        </p:nvSpPr>
        <p:spPr>
          <a:xfrm>
            <a:off x="5414919" y="373307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F86EC7-8195-E34B-914E-3DC775745437}"/>
              </a:ext>
            </a:extLst>
          </p:cNvPr>
          <p:cNvSpPr/>
          <p:nvPr/>
        </p:nvSpPr>
        <p:spPr>
          <a:xfrm>
            <a:off x="5024742" y="2608451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4A03A27-0D38-E44C-9A64-38289099845B}"/>
              </a:ext>
            </a:extLst>
          </p:cNvPr>
          <p:cNvSpPr/>
          <p:nvPr/>
        </p:nvSpPr>
        <p:spPr>
          <a:xfrm>
            <a:off x="3617460" y="2620476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B3BC0A7-6EC2-A24B-906F-428BE3D1FE38}"/>
              </a:ext>
            </a:extLst>
          </p:cNvPr>
          <p:cNvSpPr/>
          <p:nvPr/>
        </p:nvSpPr>
        <p:spPr>
          <a:xfrm>
            <a:off x="4236196" y="3761563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FE0C544-B6D4-064D-AA2B-1443467904CC}"/>
              </a:ext>
            </a:extLst>
          </p:cNvPr>
          <p:cNvSpPr/>
          <p:nvPr/>
        </p:nvSpPr>
        <p:spPr>
          <a:xfrm>
            <a:off x="3443410" y="3752299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78811A-09BF-4F4B-8B48-09AAA9541048}"/>
              </a:ext>
            </a:extLst>
          </p:cNvPr>
          <p:cNvSpPr/>
          <p:nvPr/>
        </p:nvSpPr>
        <p:spPr>
          <a:xfrm>
            <a:off x="5011817" y="3713195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636E238-AF3C-6544-A0F0-FDB2E2B1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22" y="2487612"/>
            <a:ext cx="2593303" cy="174148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A217B15-80A3-0B48-863F-BFA73ACC8D1A}"/>
              </a:ext>
            </a:extLst>
          </p:cNvPr>
          <p:cNvSpPr/>
          <p:nvPr/>
        </p:nvSpPr>
        <p:spPr>
          <a:xfrm>
            <a:off x="6529773" y="2627751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1BD4646-ED42-2444-8DB9-67843D1D6521}"/>
              </a:ext>
            </a:extLst>
          </p:cNvPr>
          <p:cNvSpPr/>
          <p:nvPr/>
        </p:nvSpPr>
        <p:spPr>
          <a:xfrm>
            <a:off x="7120570" y="2600325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974453-0DF1-B340-9B1F-103D79179C7F}"/>
              </a:ext>
            </a:extLst>
          </p:cNvPr>
          <p:cNvSpPr/>
          <p:nvPr/>
        </p:nvSpPr>
        <p:spPr>
          <a:xfrm>
            <a:off x="7891356" y="2593050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494860-6D74-1A46-8F0B-D4E15F92E4B0}"/>
              </a:ext>
            </a:extLst>
          </p:cNvPr>
          <p:cNvSpPr/>
          <p:nvPr/>
        </p:nvSpPr>
        <p:spPr>
          <a:xfrm>
            <a:off x="8576262" y="3972421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098A55-39E1-C047-ABA4-981A76B503F3}"/>
              </a:ext>
            </a:extLst>
          </p:cNvPr>
          <p:cNvSpPr/>
          <p:nvPr/>
        </p:nvSpPr>
        <p:spPr>
          <a:xfrm>
            <a:off x="7330129" y="2962876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D4EA53E-AD5E-874A-AEFE-8E7DCE88C856}"/>
              </a:ext>
            </a:extLst>
          </p:cNvPr>
          <p:cNvSpPr/>
          <p:nvPr/>
        </p:nvSpPr>
        <p:spPr>
          <a:xfrm>
            <a:off x="6301563" y="3000079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E25B9C4-E2E6-5B4A-86F0-4DC434B7644C}"/>
              </a:ext>
            </a:extLst>
          </p:cNvPr>
          <p:cNvSpPr/>
          <p:nvPr/>
        </p:nvSpPr>
        <p:spPr>
          <a:xfrm>
            <a:off x="8294458" y="2620476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1E27D84-4F50-0A42-8F9E-145CE3F9D014}"/>
              </a:ext>
            </a:extLst>
          </p:cNvPr>
          <p:cNvSpPr/>
          <p:nvPr/>
        </p:nvSpPr>
        <p:spPr>
          <a:xfrm>
            <a:off x="7918191" y="319298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2B8E412-1DF0-EF4C-9AF4-D0F5D6DB6B30}"/>
              </a:ext>
            </a:extLst>
          </p:cNvPr>
          <p:cNvSpPr/>
          <p:nvPr/>
        </p:nvSpPr>
        <p:spPr>
          <a:xfrm>
            <a:off x="6540442" y="3411075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0AF5A9D-A452-204B-A082-ACF0229FBAA5}"/>
              </a:ext>
            </a:extLst>
          </p:cNvPr>
          <p:cNvSpPr/>
          <p:nvPr/>
        </p:nvSpPr>
        <p:spPr>
          <a:xfrm>
            <a:off x="8294458" y="373307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D93D1A2-B414-7F4A-9EFF-1DA5F726D89B}"/>
              </a:ext>
            </a:extLst>
          </p:cNvPr>
          <p:cNvSpPr/>
          <p:nvPr/>
        </p:nvSpPr>
        <p:spPr>
          <a:xfrm>
            <a:off x="7489030" y="3584402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7A7332A-0009-E84B-B073-2B71F60A7BFC}"/>
              </a:ext>
            </a:extLst>
          </p:cNvPr>
          <p:cNvSpPr/>
          <p:nvPr/>
        </p:nvSpPr>
        <p:spPr>
          <a:xfrm>
            <a:off x="6935778" y="3924008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F88139-E039-2143-A6BA-54A6C7F62953}"/>
              </a:ext>
            </a:extLst>
          </p:cNvPr>
          <p:cNvSpPr/>
          <p:nvPr/>
        </p:nvSpPr>
        <p:spPr>
          <a:xfrm>
            <a:off x="6862790" y="3188093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D88165-2CC9-4E40-8B05-7475D5D308BD}"/>
              </a:ext>
            </a:extLst>
          </p:cNvPr>
          <p:cNvSpPr/>
          <p:nvPr/>
        </p:nvSpPr>
        <p:spPr>
          <a:xfrm>
            <a:off x="6322949" y="3752299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CD2F92F-EC10-4149-9E0A-FC95A0BEF511}"/>
              </a:ext>
            </a:extLst>
          </p:cNvPr>
          <p:cNvSpPr/>
          <p:nvPr/>
        </p:nvSpPr>
        <p:spPr>
          <a:xfrm>
            <a:off x="8097902" y="2610157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2FCBDC9-4FF9-0C40-8F3D-C362DFC381EB}"/>
              </a:ext>
            </a:extLst>
          </p:cNvPr>
          <p:cNvSpPr txBox="1"/>
          <p:nvPr/>
        </p:nvSpPr>
        <p:spPr>
          <a:xfrm>
            <a:off x="2202041" y="4240753"/>
            <a:ext cx="677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(you get the point that I couldn’t be bothered to draw all the </a:t>
            </a:r>
            <a:r>
              <a:rPr lang="en-US" dirty="0" err="1"/>
              <a:t>colours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7878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Sources of bias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0170D1-CDDD-6E46-9C29-86FEFDF24A34}"/>
              </a:ext>
            </a:extLst>
          </p:cNvPr>
          <p:cNvSpPr txBox="1"/>
          <p:nvPr/>
        </p:nvSpPr>
        <p:spPr>
          <a:xfrm>
            <a:off x="398265" y="1801454"/>
            <a:ext cx="83474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collection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</a:t>
            </a:r>
            <a:r>
              <a:rPr lang="en-US" sz="2800" dirty="0" err="1"/>
              <a:t>preperation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Library prep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Sequencing</a:t>
            </a:r>
          </a:p>
        </p:txBody>
      </p:sp>
    </p:spTree>
    <p:extLst>
      <p:ext uri="{BB962C8B-B14F-4D97-AF65-F5344CB8AC3E}">
        <p14:creationId xmlns:p14="http://schemas.microsoft.com/office/powerpoint/2010/main" val="631821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What if you don’t control for bias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1E86907-EAA5-714F-AD6F-9C945C9A5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4229"/>
            <a:ext cx="9144000" cy="3801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FBCDA8-12AA-CD44-B345-DB2BFC751BA1}"/>
              </a:ext>
            </a:extLst>
          </p:cNvPr>
          <p:cNvSpPr txBox="1"/>
          <p:nvPr/>
        </p:nvSpPr>
        <p:spPr>
          <a:xfrm>
            <a:off x="398264" y="5484608"/>
            <a:ext cx="8347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Young and old individuals has SNP’s genotypes on different arrays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84980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7437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Correct experimental controls</a:t>
            </a:r>
          </a:p>
        </p:txBody>
      </p:sp>
    </p:spTree>
    <p:extLst>
      <p:ext uri="{BB962C8B-B14F-4D97-AF65-F5344CB8AC3E}">
        <p14:creationId xmlns:p14="http://schemas.microsoft.com/office/powerpoint/2010/main" val="18444607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Experimental controls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858604"/>
            <a:ext cx="8347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Very difficult to avoid all biases – particularly the unknowns (latent variables)</a:t>
            </a:r>
          </a:p>
          <a:p>
            <a:endParaRPr lang="en-US" sz="2800" dirty="0"/>
          </a:p>
          <a:p>
            <a:r>
              <a:rPr lang="en-US" sz="2800" dirty="0"/>
              <a:t>Designing controls is more crucial than the actual things your going to measure</a:t>
            </a:r>
          </a:p>
          <a:p>
            <a:endParaRPr lang="en-US" sz="2800" dirty="0"/>
          </a:p>
          <a:p>
            <a:r>
              <a:rPr lang="en-US" sz="2800" dirty="0"/>
              <a:t>Increases statistical validity of your data</a:t>
            </a:r>
          </a:p>
          <a:p>
            <a:endParaRPr lang="en-US" sz="2800" dirty="0"/>
          </a:p>
          <a:p>
            <a:r>
              <a:rPr lang="en-US" sz="2800" b="1" dirty="0"/>
              <a:t>Positive </a:t>
            </a:r>
            <a:r>
              <a:rPr lang="en-US" sz="2800" dirty="0"/>
              <a:t>and </a:t>
            </a:r>
            <a:r>
              <a:rPr lang="en-US" sz="2800" b="1" dirty="0"/>
              <a:t>Negative</a:t>
            </a:r>
            <a:r>
              <a:rPr lang="en-US" sz="2800" dirty="0"/>
              <a:t> controls</a:t>
            </a:r>
          </a:p>
        </p:txBody>
      </p:sp>
    </p:spTree>
    <p:extLst>
      <p:ext uri="{BB962C8B-B14F-4D97-AF65-F5344CB8AC3E}">
        <p14:creationId xmlns:p14="http://schemas.microsoft.com/office/powerpoint/2010/main" val="2865732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Good experimental design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0082" y="1784890"/>
            <a:ext cx="7843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Improves your chances of success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Saves a LOT of money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Obtains meaningful results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Easier when you come to publish your paper</a:t>
            </a:r>
          </a:p>
        </p:txBody>
      </p:sp>
    </p:spTree>
    <p:extLst>
      <p:ext uri="{BB962C8B-B14F-4D97-AF65-F5344CB8AC3E}">
        <p14:creationId xmlns:p14="http://schemas.microsoft.com/office/powerpoint/2010/main" val="28017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Experimental controls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615711"/>
            <a:ext cx="83474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Placebo control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Mimic the procedure being performed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E.g. mimic the surgical procedure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Vehicle control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studies where a substance is used to deliver a substance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E.g. empty vector for lentivirus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Baseline biological state</a:t>
            </a:r>
          </a:p>
        </p:txBody>
      </p:sp>
    </p:spTree>
    <p:extLst>
      <p:ext uri="{BB962C8B-B14F-4D97-AF65-F5344CB8AC3E}">
        <p14:creationId xmlns:p14="http://schemas.microsoft.com/office/powerpoint/2010/main" val="26272665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Experimental controls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858604"/>
            <a:ext cx="83474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experiments fail because control samples have failed QC</a:t>
            </a:r>
          </a:p>
          <a:p>
            <a:endParaRPr lang="en-US" sz="2800" dirty="0"/>
          </a:p>
          <a:p>
            <a:r>
              <a:rPr lang="en-US" sz="2800" dirty="0"/>
              <a:t>To avoid this, always try to sequence more controls, so if one fails then it avoid total failure</a:t>
            </a:r>
          </a:p>
          <a:p>
            <a:endParaRPr lang="en-US" sz="2800" dirty="0"/>
          </a:p>
          <a:p>
            <a:r>
              <a:rPr lang="en-US" sz="2800" dirty="0"/>
              <a:t>However, too many controls leads to an unbalanced analysis</a:t>
            </a:r>
          </a:p>
        </p:txBody>
      </p:sp>
    </p:spTree>
    <p:extLst>
      <p:ext uri="{BB962C8B-B14F-4D97-AF65-F5344CB8AC3E}">
        <p14:creationId xmlns:p14="http://schemas.microsoft.com/office/powerpoint/2010/main" val="5170415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ChIP-seq</a:t>
            </a:r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 controls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858604"/>
            <a:ext cx="83474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ChIP-seq</a:t>
            </a:r>
            <a:r>
              <a:rPr lang="en-US" sz="2800" dirty="0"/>
              <a:t> can be extremely noisy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Input DNA is usually used to get a background – however, pros and cons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Replicates: ENCODE uses 2 and performs IDR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 don’t agree, 3 replicates as a minimum</a:t>
            </a:r>
          </a:p>
        </p:txBody>
      </p:sp>
    </p:spTree>
    <p:extLst>
      <p:ext uri="{BB962C8B-B14F-4D97-AF65-F5344CB8AC3E}">
        <p14:creationId xmlns:p14="http://schemas.microsoft.com/office/powerpoint/2010/main" val="21922580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Pooling samples?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444266"/>
            <a:ext cx="83474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Sometimes when you have very little material, pooling of samples is required</a:t>
            </a:r>
          </a:p>
          <a:p>
            <a:pPr algn="ctr"/>
            <a:endParaRPr lang="en-US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Better to pool the biological samples and not RNA or DNA – problems are easier to spot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 way to estimate variation between donors, unless you somehow label (barcode) your samples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Outliers can be a problem and difficult to resolve</a:t>
            </a:r>
          </a:p>
        </p:txBody>
      </p:sp>
    </p:spTree>
    <p:extLst>
      <p:ext uri="{BB962C8B-B14F-4D97-AF65-F5344CB8AC3E}">
        <p14:creationId xmlns:p14="http://schemas.microsoft.com/office/powerpoint/2010/main" val="901937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Pooling samples?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444266"/>
            <a:ext cx="83474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Sometimes when you have very little material, pooling of samples is required</a:t>
            </a:r>
          </a:p>
          <a:p>
            <a:pPr algn="ctr"/>
            <a:endParaRPr lang="en-US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Better to pool the biological samples and not RNA or DNA – problems are easier to spot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 way to estimate variation between donors, unless you somehow label (barcode) your samples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Outliers can be a problem and difficult to resolve</a:t>
            </a:r>
          </a:p>
        </p:txBody>
      </p:sp>
    </p:spTree>
    <p:extLst>
      <p:ext uri="{BB962C8B-B14F-4D97-AF65-F5344CB8AC3E}">
        <p14:creationId xmlns:p14="http://schemas.microsoft.com/office/powerpoint/2010/main" val="33361813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7437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Considerations when sequencing</a:t>
            </a:r>
          </a:p>
        </p:txBody>
      </p:sp>
    </p:spTree>
    <p:extLst>
      <p:ext uri="{BB962C8B-B14F-4D97-AF65-F5344CB8AC3E}">
        <p14:creationId xmlns:p14="http://schemas.microsoft.com/office/powerpoint/2010/main" val="2691567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NGS parameters to think about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444266"/>
            <a:ext cx="83474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Library size/sequencing depth</a:t>
            </a:r>
            <a:r>
              <a:rPr lang="en-US" sz="2800" dirty="0"/>
              <a:t> – number of reads per sample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Typically for RNA-</a:t>
            </a:r>
            <a:r>
              <a:rPr lang="en-US" sz="2800" dirty="0" err="1"/>
              <a:t>seq</a:t>
            </a:r>
            <a:r>
              <a:rPr lang="en-US" sz="2800" dirty="0"/>
              <a:t> and </a:t>
            </a:r>
            <a:r>
              <a:rPr lang="en-US" sz="2800" dirty="0" err="1"/>
              <a:t>ChIP-seq</a:t>
            </a:r>
            <a:r>
              <a:rPr lang="en-US" sz="2800" dirty="0"/>
              <a:t> 20-30 million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Read depth </a:t>
            </a:r>
            <a:r>
              <a:rPr lang="en-US" sz="2800" dirty="0"/>
              <a:t>– </a:t>
            </a:r>
            <a:r>
              <a:rPr lang="en-US" sz="2800" dirty="0" err="1"/>
              <a:t>bp</a:t>
            </a:r>
            <a:r>
              <a:rPr lang="en-US" sz="2800" dirty="0"/>
              <a:t> length of each read in the library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Typically 75, but we use 48 to save cost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Single-end vs paired end </a:t>
            </a:r>
            <a:r>
              <a:rPr lang="en-US" sz="2800" dirty="0"/>
              <a:t>– sequence one end of the fragment of both ends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Paired end is the standard for most sequencing today</a:t>
            </a:r>
          </a:p>
        </p:txBody>
      </p:sp>
    </p:spTree>
    <p:extLst>
      <p:ext uri="{BB962C8B-B14F-4D97-AF65-F5344CB8AC3E}">
        <p14:creationId xmlns:p14="http://schemas.microsoft.com/office/powerpoint/2010/main" val="404514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Ronald A Fischer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6BDBEBA-AF79-1C45-A448-A9E85AC2C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138" y="1892300"/>
            <a:ext cx="3937000" cy="3416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0B9CAC-AA12-914F-B2A6-4383E47D8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4" y="1892300"/>
            <a:ext cx="280849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45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Planning is critical for an experiment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C250AF-1D5A-1E45-AB43-9F792C048A98}"/>
              </a:ext>
            </a:extLst>
          </p:cNvPr>
          <p:cNvSpPr txBox="1"/>
          <p:nvPr/>
        </p:nvSpPr>
        <p:spPr>
          <a:xfrm>
            <a:off x="650082" y="1399124"/>
            <a:ext cx="78438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Rushing into an experiment leads to failure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80% chance of an NGS experiment working is determined before you even touch a pipette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71872-BD93-694B-BD95-596D96D2C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1" y="3745110"/>
            <a:ext cx="4614862" cy="288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39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 serious issue in public data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C250AF-1D5A-1E45-AB43-9F792C048A98}"/>
              </a:ext>
            </a:extLst>
          </p:cNvPr>
          <p:cNvSpPr txBox="1"/>
          <p:nvPr/>
        </p:nvSpPr>
        <p:spPr>
          <a:xfrm>
            <a:off x="571500" y="1256251"/>
            <a:ext cx="7922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I have seen so much bad data and poorly designed experiments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Almost 70% of samples do not have biological replicates (Feng et al 2012)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ENCODE guidelines require only 2 biological replicates, this is controversial and too few</a:t>
            </a:r>
          </a:p>
        </p:txBody>
      </p:sp>
    </p:spTree>
    <p:extLst>
      <p:ext uri="{BB962C8B-B14F-4D97-AF65-F5344CB8AC3E}">
        <p14:creationId xmlns:p14="http://schemas.microsoft.com/office/powerpoint/2010/main" val="2211583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Specificity and power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080C29-C6BF-8E41-9524-768DBBE0C685}"/>
              </a:ext>
            </a:extLst>
          </p:cNvPr>
          <p:cNvSpPr txBox="1"/>
          <p:nvPr/>
        </p:nvSpPr>
        <p:spPr>
          <a:xfrm>
            <a:off x="610791" y="1525465"/>
            <a:ext cx="79224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Specificity: </a:t>
            </a:r>
            <a:r>
              <a:rPr lang="en-US" sz="2800" dirty="0"/>
              <a:t>the proportion of results that are genuine, as opposed to false positives (type I error)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At FDR of 5%, 5 in every 100 results will be wrong</a:t>
            </a:r>
          </a:p>
          <a:p>
            <a:endParaRPr lang="en-US" sz="2800" b="1" dirty="0"/>
          </a:p>
          <a:p>
            <a:r>
              <a:rPr lang="en-US" sz="2800" b="1" dirty="0"/>
              <a:t>Power (sensitivity): </a:t>
            </a:r>
            <a:r>
              <a:rPr lang="en-US" sz="2800" dirty="0"/>
              <a:t>the proportion of real results that are successfully identified in an experiment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With an 80% power, you will successfully identify 800 out of 1000 genuinely DE genes.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Power is often overlooked in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260058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614</TotalTime>
  <Words>2820</Words>
  <Application>Microsoft Macintosh PowerPoint</Application>
  <PresentationFormat>On-screen Show (4:3)</PresentationFormat>
  <Paragraphs>380</Paragraphs>
  <Slides>56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Arial Hebrew Scholar</vt:lpstr>
      <vt:lpstr>Calibri</vt:lpstr>
      <vt:lpstr>Calibri Light</vt:lpstr>
      <vt:lpstr>Helvetica</vt:lpstr>
      <vt:lpstr>Lucida Sans Unicode</vt:lpstr>
      <vt:lpstr>Office Theme</vt:lpstr>
      <vt:lpstr>Making powerful science: an introduction to NGS experimental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Precision, accuracy and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Correct experimental controls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Considerations when sequencing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powerful science: an introduction to NGS experimental design</dc:title>
  <dc:creator>Adam Cribbs</dc:creator>
  <cp:lastModifiedBy>Adam Cribbs</cp:lastModifiedBy>
  <cp:revision>29</cp:revision>
  <dcterms:created xsi:type="dcterms:W3CDTF">2018-05-10T11:53:45Z</dcterms:created>
  <dcterms:modified xsi:type="dcterms:W3CDTF">2023-02-09T09:39:23Z</dcterms:modified>
</cp:coreProperties>
</file>